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294" r:id="rId2"/>
    <p:sldId id="390" r:id="rId3"/>
    <p:sldId id="406" r:id="rId4"/>
    <p:sldId id="321" r:id="rId5"/>
    <p:sldId id="440" r:id="rId6"/>
    <p:sldId id="322" r:id="rId7"/>
    <p:sldId id="323" r:id="rId8"/>
    <p:sldId id="473" r:id="rId9"/>
    <p:sldId id="469" r:id="rId10"/>
    <p:sldId id="461" r:id="rId11"/>
    <p:sldId id="501" r:id="rId12"/>
    <p:sldId id="500" r:id="rId13"/>
    <p:sldId id="462" r:id="rId14"/>
    <p:sldId id="463" r:id="rId15"/>
    <p:sldId id="476" r:id="rId16"/>
    <p:sldId id="475" r:id="rId17"/>
    <p:sldId id="477" r:id="rId18"/>
    <p:sldId id="466" r:id="rId19"/>
    <p:sldId id="467" r:id="rId20"/>
    <p:sldId id="478" r:id="rId21"/>
    <p:sldId id="499" r:id="rId22"/>
    <p:sldId id="470" r:id="rId23"/>
    <p:sldId id="479" r:id="rId24"/>
    <p:sldId id="480" r:id="rId25"/>
    <p:sldId id="481" r:id="rId26"/>
    <p:sldId id="483" r:id="rId27"/>
    <p:sldId id="482" r:id="rId28"/>
    <p:sldId id="484" r:id="rId29"/>
    <p:sldId id="485" r:id="rId30"/>
    <p:sldId id="486" r:id="rId31"/>
    <p:sldId id="489" r:id="rId32"/>
    <p:sldId id="487" r:id="rId33"/>
    <p:sldId id="488" r:id="rId34"/>
    <p:sldId id="491" r:id="rId35"/>
    <p:sldId id="490" r:id="rId36"/>
    <p:sldId id="492" r:id="rId37"/>
    <p:sldId id="493" r:id="rId38"/>
    <p:sldId id="494" r:id="rId39"/>
    <p:sldId id="472" r:id="rId40"/>
    <p:sldId id="407" r:id="rId41"/>
    <p:sldId id="442" r:id="rId42"/>
    <p:sldId id="443" r:id="rId43"/>
    <p:sldId id="444" r:id="rId44"/>
    <p:sldId id="446" r:id="rId45"/>
    <p:sldId id="445" r:id="rId46"/>
    <p:sldId id="447" r:id="rId47"/>
    <p:sldId id="498" r:id="rId48"/>
    <p:sldId id="495" r:id="rId49"/>
    <p:sldId id="496" r:id="rId50"/>
    <p:sldId id="426" r:id="rId51"/>
    <p:sldId id="497" r:id="rId52"/>
    <p:sldId id="292" r:id="rId53"/>
    <p:sldId id="297" r:id="rId54"/>
    <p:sldId id="502" r:id="rId55"/>
    <p:sldId id="296" r:id="rId56"/>
    <p:sldId id="295" r:id="rId57"/>
    <p:sldId id="503" r:id="rId58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E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08"/>
    <p:restoredTop sz="94762"/>
  </p:normalViewPr>
  <p:slideViewPr>
    <p:cSldViewPr snapToGrid="0" snapToObjects="1">
      <p:cViewPr varScale="1">
        <p:scale>
          <a:sx n="107" d="100"/>
          <a:sy n="107" d="100"/>
        </p:scale>
        <p:origin x="160" y="472"/>
      </p:cViewPr>
      <p:guideLst>
        <p:guide orient="horz" pos="2147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59BDF8-0AB5-F444-88A8-BBCBD02062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06BEE5-3690-9048-AE0B-9701287DBC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F94D54-18A2-244F-93D5-EF0BFFB6040D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057577-F399-2C49-8E24-D40F80FA30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03B06A-80EC-E141-840B-21E7584CF4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75BDA-B725-5045-9AEB-751F464D71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450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jpg>
</file>

<file path=ppt/media/image12.jpg>
</file>

<file path=ppt/media/image13.png>
</file>

<file path=ppt/media/image14.png>
</file>

<file path=ppt/media/image15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7466E0-726A-7C4E-A265-B9C1618C31C9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23C986-FDAC-274C-B9B7-B1472D190E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014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if you only measure cause and effect, you might not be getting the right coefficients/assessment of causality</a:t>
            </a:r>
          </a:p>
          <a:p>
            <a:r>
              <a:rPr lang="en-US" dirty="0"/>
              <a:t>Heck, if you even measure what you think is the whole world,</a:t>
            </a:r>
            <a:r>
              <a:rPr lang="en-US" baseline="0" dirty="0"/>
              <a:t> but miss just one thing, you can still F it up.</a:t>
            </a:r>
          </a:p>
          <a:p>
            <a:r>
              <a:rPr lang="en-US" baseline="0" dirty="0"/>
              <a:t>Indeed – even if you included  the mediator, but not cause 2, you’d still have problems</a:t>
            </a:r>
          </a:p>
          <a:p>
            <a:r>
              <a:rPr lang="en-US" baseline="0" dirty="0"/>
              <a:t>GET EXAMPLES FROM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3C986-FDAC-274C-B9B7-B1472D190ED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9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correlation does not equal causation – so, how can we fix this</a:t>
            </a:r>
            <a:r>
              <a:rPr lang="en-US" baseline="0" dirty="0"/>
              <a:t> (knowing that even experiments are not the answer)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3C986-FDAC-274C-B9B7-B1472D190ED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99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95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96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36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venir" panose="02000503020000020003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venir" panose="02000503020000020003" pitchFamily="2" charset="0"/>
              </a:defRPr>
            </a:lvl1pPr>
            <a:lvl2pPr>
              <a:defRPr>
                <a:latin typeface="Avenir" panose="02000503020000020003" pitchFamily="2" charset="0"/>
              </a:defRPr>
            </a:lvl2pPr>
            <a:lvl3pPr>
              <a:defRPr>
                <a:latin typeface="Avenir" panose="02000503020000020003" pitchFamily="2" charset="0"/>
              </a:defRPr>
            </a:lvl3pPr>
            <a:lvl4pPr>
              <a:defRPr>
                <a:latin typeface="Avenir" panose="02000503020000020003" pitchFamily="2" charset="0"/>
              </a:defRPr>
            </a:lvl4pPr>
            <a:lvl5pPr>
              <a:defRPr>
                <a:latin typeface="Avenir" panose="02000503020000020003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" panose="02000503020000020003" pitchFamily="2" charset="0"/>
              </a:defRPr>
            </a:lvl1pPr>
          </a:lstStyle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" panose="02000503020000020003" pitchFamily="2" charset="0"/>
              </a:defRPr>
            </a:lvl1pPr>
          </a:lstStyle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777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41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717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045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71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04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08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46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6668"/>
            <a:ext cx="9144000" cy="1143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 Light"/>
              </a:defRPr>
            </a:lvl1pPr>
          </a:lstStyle>
          <a:p>
            <a:fld id="{E7A9D570-7422-8247-A9DD-DEFC1AA244C7}" type="datetimeFigureOut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/>
              </a:defRPr>
            </a:lvl1pPr>
          </a:lstStyle>
          <a:p>
            <a:fld id="{066C7FD8-396C-074B-BC76-3365A82431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56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800" kern="1200">
          <a:solidFill>
            <a:schemeClr val="bg1"/>
          </a:solidFill>
          <a:latin typeface="Calibri Ligh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Calibri Ligh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Calibri Ligh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alibri Ligh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Calibri Ligh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Calibri Ligh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infowetrust/status/984536880199876608" TargetMode="Externa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ultivariate-causal-modeling-i-clearly-know-what-im-do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743" y="1374394"/>
            <a:ext cx="4146976" cy="548360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8D8AB1B-BA4B-BF48-B80A-9D2E4E1F6678}"/>
              </a:ext>
            </a:extLst>
          </p:cNvPr>
          <p:cNvSpPr txBox="1">
            <a:spLocks/>
          </p:cNvSpPr>
          <p:nvPr/>
        </p:nvSpPr>
        <p:spPr>
          <a:xfrm>
            <a:off x="758283" y="-78830"/>
            <a:ext cx="7772400" cy="1470025"/>
          </a:xfrm>
          <a:prstGeom prst="rect">
            <a:avLst/>
          </a:prstGeom>
          <a:noFill/>
          <a:ln w="25400" cap="flat" cmpd="sng" algn="ctr">
            <a:noFill/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latin typeface="Avenir" panose="02000503020000020003" pitchFamily="2" charset="0"/>
                <a:cs typeface="Calibri Light"/>
              </a:rPr>
              <a:t>Observational Studies and Causal Models</a:t>
            </a:r>
          </a:p>
        </p:txBody>
      </p:sp>
    </p:spTree>
    <p:extLst>
      <p:ext uri="{BB962C8B-B14F-4D97-AF65-F5344CB8AC3E}">
        <p14:creationId xmlns:p14="http://schemas.microsoft.com/office/powerpoint/2010/main" val="2188997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380"/>
            <a:ext cx="9144000" cy="1139897"/>
          </a:xfrm>
        </p:spPr>
        <p:txBody>
          <a:bodyPr>
            <a:noAutofit/>
          </a:bodyPr>
          <a:lstStyle/>
          <a:p>
            <a:r>
              <a:rPr lang="en-US" sz="4000" dirty="0"/>
              <a:t>Let’s Say This is What We’re Interested In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2A8A93-8893-ACF0-0A5D-7F37419C285E}"/>
              </a:ext>
            </a:extLst>
          </p:cNvPr>
          <p:cNvSpPr txBox="1"/>
          <p:nvPr/>
        </p:nvSpPr>
        <p:spPr>
          <a:xfrm>
            <a:off x="3279804" y="5310973"/>
            <a:ext cx="1825244" cy="461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libri Light"/>
                <a:cs typeface="Calibri Light"/>
              </a:rPr>
              <a:t>Invertebrates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46540B-16BE-6EF8-A26A-E754ECF2D21E}"/>
              </a:ext>
            </a:extLst>
          </p:cNvPr>
          <p:cNvSpPr txBox="1"/>
          <p:nvPr/>
        </p:nvSpPr>
        <p:spPr>
          <a:xfrm>
            <a:off x="3699118" y="2071908"/>
            <a:ext cx="986617" cy="461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libri Light"/>
                <a:cs typeface="Calibri Light"/>
              </a:rPr>
              <a:t>Waves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DADBE9A-FF67-2A74-E012-2A25C86687F4}"/>
              </a:ext>
            </a:extLst>
          </p:cNvPr>
          <p:cNvCxnSpPr>
            <a:cxnSpLocks/>
            <a:stCxn id="24" idx="2"/>
            <a:endCxn id="23" idx="0"/>
          </p:cNvCxnSpPr>
          <p:nvPr/>
        </p:nvCxnSpPr>
        <p:spPr>
          <a:xfrm flipH="1">
            <a:off x="4192426" y="2533572"/>
            <a:ext cx="1" cy="2777401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AutoShape 32">
            <a:extLst>
              <a:ext uri="{FF2B5EF4-FFF2-40B4-BE49-F238E27FC236}">
                <a16:creationId xmlns:a16="http://schemas.microsoft.com/office/drawing/2014/main" id="{111A54E7-69D8-21BD-5110-91C56F55C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2768" y="5762999"/>
            <a:ext cx="533400" cy="457200"/>
          </a:xfrm>
          <a:prstGeom prst="star16">
            <a:avLst>
              <a:gd name="adj" fmla="val 37500"/>
            </a:avLst>
          </a:prstGeom>
          <a:solidFill>
            <a:srgbClr val="8111B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AutoShape 33">
            <a:extLst>
              <a:ext uri="{FF2B5EF4-FFF2-40B4-BE49-F238E27FC236}">
                <a16:creationId xmlns:a16="http://schemas.microsoft.com/office/drawing/2014/main" id="{89BCFB2E-6495-236B-6239-CEE1897945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3021" y="5503341"/>
            <a:ext cx="914400" cy="762000"/>
          </a:xfrm>
          <a:prstGeom prst="star16">
            <a:avLst>
              <a:gd name="adj" fmla="val 375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4" name="Group 141">
            <a:extLst>
              <a:ext uri="{FF2B5EF4-FFF2-40B4-BE49-F238E27FC236}">
                <a16:creationId xmlns:a16="http://schemas.microsoft.com/office/drawing/2014/main" id="{F3D17F03-A082-B826-C32B-6EE406150307}"/>
              </a:ext>
            </a:extLst>
          </p:cNvPr>
          <p:cNvGrpSpPr>
            <a:grpSpLocks/>
          </p:cNvGrpSpPr>
          <p:nvPr/>
        </p:nvGrpSpPr>
        <p:grpSpPr bwMode="auto">
          <a:xfrm>
            <a:off x="5195268" y="5028473"/>
            <a:ext cx="850900" cy="692150"/>
            <a:chOff x="2304" y="1104"/>
            <a:chExt cx="536" cy="436"/>
          </a:xfrm>
        </p:grpSpPr>
        <p:sp>
          <p:nvSpPr>
            <p:cNvPr id="35" name="AutoShape 133">
              <a:extLst>
                <a:ext uri="{FF2B5EF4-FFF2-40B4-BE49-F238E27FC236}">
                  <a16:creationId xmlns:a16="http://schemas.microsoft.com/office/drawing/2014/main" id="{3A613D7F-EE53-E851-1879-DA8FD69E4E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8" y="1200"/>
              <a:ext cx="336" cy="240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8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36" name="Group 105">
              <a:extLst>
                <a:ext uri="{FF2B5EF4-FFF2-40B4-BE49-F238E27FC236}">
                  <a16:creationId xmlns:a16="http://schemas.microsoft.com/office/drawing/2014/main" id="{06823474-A35C-7BE6-66B3-D3378DE676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88" y="1104"/>
              <a:ext cx="48" cy="144"/>
              <a:chOff x="1200" y="912"/>
              <a:chExt cx="48" cy="144"/>
            </a:xfrm>
          </p:grpSpPr>
          <p:sp>
            <p:nvSpPr>
              <p:cNvPr id="60" name="Oval 106">
                <a:extLst>
                  <a:ext uri="{FF2B5EF4-FFF2-40B4-BE49-F238E27FC236}">
                    <a16:creationId xmlns:a16="http://schemas.microsoft.com/office/drawing/2014/main" id="{CDFBD392-BA69-7D19-FD2D-C4EA87B8CD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12"/>
                <a:ext cx="48" cy="14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" name="Oval 107">
                <a:extLst>
                  <a:ext uri="{FF2B5EF4-FFF2-40B4-BE49-F238E27FC236}">
                    <a16:creationId xmlns:a16="http://schemas.microsoft.com/office/drawing/2014/main" id="{59C551B4-C8D1-24FA-601F-D3A2AA99B8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60"/>
                <a:ext cx="48" cy="48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7" name="Group 108">
              <a:extLst>
                <a:ext uri="{FF2B5EF4-FFF2-40B4-BE49-F238E27FC236}">
                  <a16:creationId xmlns:a16="http://schemas.microsoft.com/office/drawing/2014/main" id="{EA658B6F-8965-8D4E-1587-30925A1412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2" y="1104"/>
              <a:ext cx="48" cy="144"/>
              <a:chOff x="1200" y="912"/>
              <a:chExt cx="48" cy="144"/>
            </a:xfrm>
          </p:grpSpPr>
          <p:sp>
            <p:nvSpPr>
              <p:cNvPr id="58" name="Oval 109">
                <a:extLst>
                  <a:ext uri="{FF2B5EF4-FFF2-40B4-BE49-F238E27FC236}">
                    <a16:creationId xmlns:a16="http://schemas.microsoft.com/office/drawing/2014/main" id="{DCFF840C-BFAD-DD72-C3B4-9DB4CC09C0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12"/>
                <a:ext cx="48" cy="14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9" name="Oval 110">
                <a:extLst>
                  <a:ext uri="{FF2B5EF4-FFF2-40B4-BE49-F238E27FC236}">
                    <a16:creationId xmlns:a16="http://schemas.microsoft.com/office/drawing/2014/main" id="{8CF9E55F-DFB2-2A50-3E47-F409B5C7EE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60"/>
                <a:ext cx="48" cy="48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8" name="Group 111">
              <a:extLst>
                <a:ext uri="{FF2B5EF4-FFF2-40B4-BE49-F238E27FC236}">
                  <a16:creationId xmlns:a16="http://schemas.microsoft.com/office/drawing/2014/main" id="{D8F0505B-4D44-18BA-A07F-D5B92C71AC9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8" y="1212"/>
              <a:ext cx="152" cy="132"/>
              <a:chOff x="672" y="1020"/>
              <a:chExt cx="152" cy="132"/>
            </a:xfrm>
          </p:grpSpPr>
          <p:sp>
            <p:nvSpPr>
              <p:cNvPr id="53" name="Line 112">
                <a:extLst>
                  <a:ext uri="{FF2B5EF4-FFF2-40B4-BE49-F238E27FC236}">
                    <a16:creationId xmlns:a16="http://schemas.microsoft.com/office/drawing/2014/main" id="{1B5DC4D1-9319-E02C-06D6-8F4C6FB8A3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2" y="1056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4" name="Line 113">
                <a:extLst>
                  <a:ext uri="{FF2B5EF4-FFF2-40B4-BE49-F238E27FC236}">
                    <a16:creationId xmlns:a16="http://schemas.microsoft.com/office/drawing/2014/main" id="{0B22A73E-2E3D-3C3D-D072-5D167688A1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68" y="1056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55" name="Group 114">
                <a:extLst>
                  <a:ext uri="{FF2B5EF4-FFF2-40B4-BE49-F238E27FC236}">
                    <a16:creationId xmlns:a16="http://schemas.microsoft.com/office/drawing/2014/main" id="{DA777955-BB9C-145F-E3B1-01D9F631960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80" y="1020"/>
                <a:ext cx="144" cy="96"/>
                <a:chOff x="680" y="1020"/>
                <a:chExt cx="144" cy="96"/>
              </a:xfrm>
            </p:grpSpPr>
            <p:sp>
              <p:nvSpPr>
                <p:cNvPr id="56" name="Line 115">
                  <a:extLst>
                    <a:ext uri="{FF2B5EF4-FFF2-40B4-BE49-F238E27FC236}">
                      <a16:creationId xmlns:a16="http://schemas.microsoft.com/office/drawing/2014/main" id="{CB1209A3-B298-6C9A-EC91-6943679F04E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80" y="1020"/>
                  <a:ext cx="96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7" name="Line 116">
                  <a:extLst>
                    <a:ext uri="{FF2B5EF4-FFF2-40B4-BE49-F238E27FC236}">
                      <a16:creationId xmlns:a16="http://schemas.microsoft.com/office/drawing/2014/main" id="{7A42AE78-F5AF-C58D-F118-A7AFE017F9D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776" y="102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9" name="Group 121">
              <a:extLst>
                <a:ext uri="{FF2B5EF4-FFF2-40B4-BE49-F238E27FC236}">
                  <a16:creationId xmlns:a16="http://schemas.microsoft.com/office/drawing/2014/main" id="{032F1CEE-B937-27B9-3A1B-55655B27B2DE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304" y="1212"/>
              <a:ext cx="152" cy="132"/>
              <a:chOff x="672" y="1020"/>
              <a:chExt cx="152" cy="132"/>
            </a:xfrm>
          </p:grpSpPr>
          <p:sp>
            <p:nvSpPr>
              <p:cNvPr id="48" name="Line 122">
                <a:extLst>
                  <a:ext uri="{FF2B5EF4-FFF2-40B4-BE49-F238E27FC236}">
                    <a16:creationId xmlns:a16="http://schemas.microsoft.com/office/drawing/2014/main" id="{167D118B-5646-E4B5-7C2B-22E08800A3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2" y="1056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" name="Line 123">
                <a:extLst>
                  <a:ext uri="{FF2B5EF4-FFF2-40B4-BE49-F238E27FC236}">
                    <a16:creationId xmlns:a16="http://schemas.microsoft.com/office/drawing/2014/main" id="{E3C7EB40-9592-CF92-6449-7DDA109AB5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68" y="1056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50" name="Group 124">
                <a:extLst>
                  <a:ext uri="{FF2B5EF4-FFF2-40B4-BE49-F238E27FC236}">
                    <a16:creationId xmlns:a16="http://schemas.microsoft.com/office/drawing/2014/main" id="{DA565E93-400B-2520-BC53-1A6C1335E48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80" y="1020"/>
                <a:ext cx="144" cy="96"/>
                <a:chOff x="680" y="1020"/>
                <a:chExt cx="144" cy="96"/>
              </a:xfrm>
            </p:grpSpPr>
            <p:sp>
              <p:nvSpPr>
                <p:cNvPr id="51" name="Line 125">
                  <a:extLst>
                    <a:ext uri="{FF2B5EF4-FFF2-40B4-BE49-F238E27FC236}">
                      <a16:creationId xmlns:a16="http://schemas.microsoft.com/office/drawing/2014/main" id="{92A47CEB-CC98-7A58-1585-32402D51BBA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80" y="1020"/>
                  <a:ext cx="96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2" name="Line 126">
                  <a:extLst>
                    <a:ext uri="{FF2B5EF4-FFF2-40B4-BE49-F238E27FC236}">
                      <a16:creationId xmlns:a16="http://schemas.microsoft.com/office/drawing/2014/main" id="{02B610D4-0CD7-1247-F284-A8A279710DE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776" y="102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40" name="Group 136">
              <a:extLst>
                <a:ext uri="{FF2B5EF4-FFF2-40B4-BE49-F238E27FC236}">
                  <a16:creationId xmlns:a16="http://schemas.microsoft.com/office/drawing/2014/main" id="{C6074626-1265-B326-917C-318EDDA730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00" y="1300"/>
              <a:ext cx="96" cy="240"/>
              <a:chOff x="2400" y="1296"/>
              <a:chExt cx="96" cy="240"/>
            </a:xfrm>
          </p:grpSpPr>
          <p:sp>
            <p:nvSpPr>
              <p:cNvPr id="45" name="Line 117">
                <a:extLst>
                  <a:ext uri="{FF2B5EF4-FFF2-40B4-BE49-F238E27FC236}">
                    <a16:creationId xmlns:a16="http://schemas.microsoft.com/office/drawing/2014/main" id="{2AB3AFF4-A54A-40BA-68B9-E297440497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00" y="1296"/>
                <a:ext cx="96" cy="14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6" name="Line 134">
                <a:extLst>
                  <a:ext uri="{FF2B5EF4-FFF2-40B4-BE49-F238E27FC236}">
                    <a16:creationId xmlns:a16="http://schemas.microsoft.com/office/drawing/2014/main" id="{F452CF3C-0C58-2BAE-E7A0-E38803B925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96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Line 135">
                <a:extLst>
                  <a:ext uri="{FF2B5EF4-FFF2-40B4-BE49-F238E27FC236}">
                    <a16:creationId xmlns:a16="http://schemas.microsoft.com/office/drawing/2014/main" id="{BA46CE2D-2D35-41E8-70B7-2112D2648D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1" name="Group 137">
              <a:extLst>
                <a:ext uri="{FF2B5EF4-FFF2-40B4-BE49-F238E27FC236}">
                  <a16:creationId xmlns:a16="http://schemas.microsoft.com/office/drawing/2014/main" id="{CBC54D53-1E65-EBA9-31DE-BD6F5D511163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640" y="1296"/>
              <a:ext cx="96" cy="240"/>
              <a:chOff x="2400" y="1296"/>
              <a:chExt cx="96" cy="240"/>
            </a:xfrm>
          </p:grpSpPr>
          <p:sp>
            <p:nvSpPr>
              <p:cNvPr id="42" name="Line 138">
                <a:extLst>
                  <a:ext uri="{FF2B5EF4-FFF2-40B4-BE49-F238E27FC236}">
                    <a16:creationId xmlns:a16="http://schemas.microsoft.com/office/drawing/2014/main" id="{F524520D-85C4-3152-DBD1-737317073E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00" y="1296"/>
                <a:ext cx="96" cy="14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" name="Line 139">
                <a:extLst>
                  <a:ext uri="{FF2B5EF4-FFF2-40B4-BE49-F238E27FC236}">
                    <a16:creationId xmlns:a16="http://schemas.microsoft.com/office/drawing/2014/main" id="{F52348EE-2298-64D6-68B5-6A6DCEDC56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96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" name="Line 140">
                <a:extLst>
                  <a:ext uri="{FF2B5EF4-FFF2-40B4-BE49-F238E27FC236}">
                    <a16:creationId xmlns:a16="http://schemas.microsoft.com/office/drawing/2014/main" id="{BB071423-2492-C0F5-4186-36CD334142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2" name="Group 142">
            <a:extLst>
              <a:ext uri="{FF2B5EF4-FFF2-40B4-BE49-F238E27FC236}">
                <a16:creationId xmlns:a16="http://schemas.microsoft.com/office/drawing/2014/main" id="{31F06051-C675-DBE7-654C-A5B95478FE9B}"/>
              </a:ext>
            </a:extLst>
          </p:cNvPr>
          <p:cNvGrpSpPr>
            <a:grpSpLocks/>
          </p:cNvGrpSpPr>
          <p:nvPr/>
        </p:nvGrpSpPr>
        <p:grpSpPr bwMode="auto">
          <a:xfrm>
            <a:off x="6554271" y="5157060"/>
            <a:ext cx="304800" cy="290513"/>
            <a:chOff x="1776" y="2256"/>
            <a:chExt cx="288" cy="279"/>
          </a:xfrm>
        </p:grpSpPr>
        <p:grpSp>
          <p:nvGrpSpPr>
            <p:cNvPr id="63" name="Group 143">
              <a:extLst>
                <a:ext uri="{FF2B5EF4-FFF2-40B4-BE49-F238E27FC236}">
                  <a16:creationId xmlns:a16="http://schemas.microsoft.com/office/drawing/2014/main" id="{F101F29B-397E-E3A7-0ED1-1567258AE6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4" y="2256"/>
              <a:ext cx="240" cy="279"/>
              <a:chOff x="1392" y="3408"/>
              <a:chExt cx="240" cy="279"/>
            </a:xfrm>
          </p:grpSpPr>
          <p:sp>
            <p:nvSpPr>
              <p:cNvPr id="66" name="Line 144">
                <a:extLst>
                  <a:ext uri="{FF2B5EF4-FFF2-40B4-BE49-F238E27FC236}">
                    <a16:creationId xmlns:a16="http://schemas.microsoft.com/office/drawing/2014/main" id="{649163AA-834F-7435-9A9C-8F8B66A060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88" y="3408"/>
                <a:ext cx="144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7" name="Arc 145">
                <a:extLst>
                  <a:ext uri="{FF2B5EF4-FFF2-40B4-BE49-F238E27FC236}">
                    <a16:creationId xmlns:a16="http://schemas.microsoft.com/office/drawing/2014/main" id="{67D0643A-F52F-67F1-4E22-262F26A31FA6}"/>
                  </a:ext>
                </a:extLst>
              </p:cNvPr>
              <p:cNvSpPr>
                <a:spLocks/>
              </p:cNvSpPr>
              <p:nvPr/>
            </p:nvSpPr>
            <p:spPr bwMode="auto">
              <a:xfrm rot="8231743">
                <a:off x="1421" y="3507"/>
                <a:ext cx="185" cy="180"/>
              </a:xfrm>
              <a:custGeom>
                <a:avLst/>
                <a:gdLst>
                  <a:gd name="G0" fmla="+- 6128 0 0"/>
                  <a:gd name="G1" fmla="+- 21600 0 0"/>
                  <a:gd name="G2" fmla="+- 21600 0 0"/>
                  <a:gd name="T0" fmla="*/ 0 w 27728"/>
                  <a:gd name="T1" fmla="*/ 888 h 27046"/>
                  <a:gd name="T2" fmla="*/ 27029 w 27728"/>
                  <a:gd name="T3" fmla="*/ 27046 h 27046"/>
                  <a:gd name="T4" fmla="*/ 6128 w 27728"/>
                  <a:gd name="T5" fmla="*/ 21600 h 270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728" h="27046" fill="none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</a:path>
                  <a:path w="27728" h="27046" stroke="0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  <a:lnTo>
                      <a:pt x="6128" y="21600"/>
                    </a:lnTo>
                    <a:close/>
                  </a:path>
                </a:pathLst>
              </a:cu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8" name="Line 146">
                <a:extLst>
                  <a:ext uri="{FF2B5EF4-FFF2-40B4-BE49-F238E27FC236}">
                    <a16:creationId xmlns:a16="http://schemas.microsoft.com/office/drawing/2014/main" id="{7C1E7D52-DEFA-99F7-08C5-4E7A268C06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392" y="3408"/>
                <a:ext cx="96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4" name="Arc 147">
              <a:extLst>
                <a:ext uri="{FF2B5EF4-FFF2-40B4-BE49-F238E27FC236}">
                  <a16:creationId xmlns:a16="http://schemas.microsoft.com/office/drawing/2014/main" id="{4237EC11-21AC-C16D-396C-A59D9DD5F0BB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781" y="2299"/>
              <a:ext cx="181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376"/>
                <a:gd name="T1" fmla="*/ 0 h 21600"/>
                <a:gd name="T2" fmla="*/ 20376 w 20376"/>
                <a:gd name="T3" fmla="*/ 14435 h 21600"/>
                <a:gd name="T4" fmla="*/ 0 w 20376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376" h="21600" fill="none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</a:path>
                <a:path w="20376" h="21600" stroke="0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5" name="Arc 148">
              <a:extLst>
                <a:ext uri="{FF2B5EF4-FFF2-40B4-BE49-F238E27FC236}">
                  <a16:creationId xmlns:a16="http://schemas.microsoft.com/office/drawing/2014/main" id="{AEE9B735-7DE4-C333-7E5D-BCD35FDED282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846" y="2330"/>
              <a:ext cx="148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16672"/>
                <a:gd name="T1" fmla="*/ 0 h 21600"/>
                <a:gd name="T2" fmla="*/ 16672 w 16672"/>
                <a:gd name="T3" fmla="*/ 7868 h 21600"/>
                <a:gd name="T4" fmla="*/ 0 w 1667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672" h="21600" fill="none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</a:path>
                <a:path w="16672" h="21600" stroke="0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A05403F-41D1-DB33-617A-E8ED2F6545C4}"/>
              </a:ext>
            </a:extLst>
          </p:cNvPr>
          <p:cNvGrpSpPr/>
          <p:nvPr/>
        </p:nvGrpSpPr>
        <p:grpSpPr>
          <a:xfrm>
            <a:off x="1094664" y="1728517"/>
            <a:ext cx="2053157" cy="1559800"/>
            <a:chOff x="6346825" y="146200"/>
            <a:chExt cx="2737542" cy="2079733"/>
          </a:xfrm>
        </p:grpSpPr>
        <p:pic>
          <p:nvPicPr>
            <p:cNvPr id="70" name="Picture 2" descr="sea-waves-wallpaper">
              <a:extLst>
                <a:ext uri="{FF2B5EF4-FFF2-40B4-BE49-F238E27FC236}">
                  <a16:creationId xmlns:a16="http://schemas.microsoft.com/office/drawing/2014/main" id="{6A5ADB5A-290A-30F2-35DD-82C5206825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6346825" y="146201"/>
              <a:ext cx="1283771" cy="963666"/>
            </a:xfrm>
            <a:prstGeom prst="rect">
              <a:avLst/>
            </a:prstGeom>
            <a:noFill/>
          </p:spPr>
        </p:pic>
        <p:pic>
          <p:nvPicPr>
            <p:cNvPr id="71" name="Picture 2" descr="sea-waves-wallpaper">
              <a:extLst>
                <a:ext uri="{FF2B5EF4-FFF2-40B4-BE49-F238E27FC236}">
                  <a16:creationId xmlns:a16="http://schemas.microsoft.com/office/drawing/2014/main" id="{4F450794-3DBF-BCF5-9CE1-CD91C83CB1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7800596" y="146200"/>
              <a:ext cx="1283771" cy="963666"/>
            </a:xfrm>
            <a:prstGeom prst="rect">
              <a:avLst/>
            </a:prstGeom>
            <a:noFill/>
          </p:spPr>
        </p:pic>
        <p:pic>
          <p:nvPicPr>
            <p:cNvPr id="72" name="Picture 2" descr="sea-waves-wallpaper">
              <a:extLst>
                <a:ext uri="{FF2B5EF4-FFF2-40B4-BE49-F238E27FC236}">
                  <a16:creationId xmlns:a16="http://schemas.microsoft.com/office/drawing/2014/main" id="{86AA1371-98F7-764C-6CE6-ECDDD3F8B8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6346825" y="1262267"/>
              <a:ext cx="1283771" cy="963666"/>
            </a:xfrm>
            <a:prstGeom prst="rect">
              <a:avLst/>
            </a:prstGeom>
            <a:noFill/>
          </p:spPr>
        </p:pic>
        <p:pic>
          <p:nvPicPr>
            <p:cNvPr id="73" name="Picture 2" descr="sea-waves-wallpaper">
              <a:extLst>
                <a:ext uri="{FF2B5EF4-FFF2-40B4-BE49-F238E27FC236}">
                  <a16:creationId xmlns:a16="http://schemas.microsoft.com/office/drawing/2014/main" id="{58366217-4147-6B2D-373B-CC44B46374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7800596" y="1262267"/>
              <a:ext cx="1283771" cy="96366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4021229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380"/>
            <a:ext cx="9144000" cy="1139897"/>
          </a:xfrm>
        </p:spPr>
        <p:txBody>
          <a:bodyPr>
            <a:noAutofit/>
          </a:bodyPr>
          <a:lstStyle/>
          <a:p>
            <a:r>
              <a:rPr lang="en-US" sz="4000" dirty="0"/>
              <a:t>But This is our System Diagram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DBE0C6F-3877-6E95-8962-DE771DF83A1B}"/>
              </a:ext>
            </a:extLst>
          </p:cNvPr>
          <p:cNvGrpSpPr/>
          <p:nvPr/>
        </p:nvGrpSpPr>
        <p:grpSpPr>
          <a:xfrm>
            <a:off x="2848513" y="2188866"/>
            <a:ext cx="3221474" cy="3789014"/>
            <a:chOff x="1467978" y="2426844"/>
            <a:chExt cx="2375798" cy="279435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961E3B7-771C-F5D6-FD1F-D3D7A3203833}"/>
                </a:ext>
              </a:extLst>
            </p:cNvPr>
            <p:cNvSpPr txBox="1"/>
            <p:nvPr/>
          </p:nvSpPr>
          <p:spPr>
            <a:xfrm>
              <a:off x="1543070" y="3712889"/>
              <a:ext cx="577432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962C421-8BBF-585A-AD41-A9ACB44CF7DE}"/>
                </a:ext>
              </a:extLst>
            </p:cNvPr>
            <p:cNvSpPr txBox="1"/>
            <p:nvPr/>
          </p:nvSpPr>
          <p:spPr>
            <a:xfrm>
              <a:off x="2497681" y="4880725"/>
              <a:ext cx="1346095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7B986A-A706-1BDB-E95E-A59D140B712F}"/>
                </a:ext>
              </a:extLst>
            </p:cNvPr>
            <p:cNvSpPr txBox="1"/>
            <p:nvPr/>
          </p:nvSpPr>
          <p:spPr>
            <a:xfrm>
              <a:off x="1467978" y="2426844"/>
              <a:ext cx="727618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4B599F90-DACB-3FCF-980E-98EFA43F984E}"/>
                </a:ext>
              </a:extLst>
            </p:cNvPr>
            <p:cNvCxnSpPr>
              <a:stCxn id="6" idx="2"/>
              <a:endCxn id="4" idx="0"/>
            </p:cNvCxnSpPr>
            <p:nvPr/>
          </p:nvCxnSpPr>
          <p:spPr>
            <a:xfrm flipH="1">
              <a:off x="1831786" y="2767316"/>
              <a:ext cx="2" cy="9455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92929D7-DFCD-A5A7-00F8-9129078053F8}"/>
                </a:ext>
              </a:extLst>
            </p:cNvPr>
            <p:cNvCxnSpPr>
              <a:cxnSpLocks/>
              <a:stCxn id="6" idx="2"/>
              <a:endCxn id="9" idx="0"/>
            </p:cNvCxnSpPr>
            <p:nvPr/>
          </p:nvCxnSpPr>
          <p:spPr>
            <a:xfrm>
              <a:off x="1831787" y="2767316"/>
              <a:ext cx="1338942" cy="97303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AFB915E-6FDD-C802-09BC-2FBE3621B3EC}"/>
                </a:ext>
              </a:extLst>
            </p:cNvPr>
            <p:cNvSpPr txBox="1"/>
            <p:nvPr/>
          </p:nvSpPr>
          <p:spPr>
            <a:xfrm>
              <a:off x="2895230" y="3740347"/>
              <a:ext cx="550999" cy="2950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D6F0047-8201-98C4-83B6-1E095C90E9D2}"/>
                </a:ext>
              </a:extLst>
            </p:cNvPr>
            <p:cNvCxnSpPr>
              <a:cxnSpLocks/>
              <a:stCxn id="4" idx="3"/>
              <a:endCxn id="9" idx="1"/>
            </p:cNvCxnSpPr>
            <p:nvPr/>
          </p:nvCxnSpPr>
          <p:spPr>
            <a:xfrm>
              <a:off x="2120502" y="3883125"/>
              <a:ext cx="774728" cy="476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81B0732-F87D-CA34-18D0-B1FBC9881938}"/>
                </a:ext>
              </a:extLst>
            </p:cNvPr>
            <p:cNvCxnSpPr>
              <a:cxnSpLocks/>
              <a:stCxn id="9" idx="2"/>
              <a:endCxn id="5" idx="0"/>
            </p:cNvCxnSpPr>
            <p:nvPr/>
          </p:nvCxnSpPr>
          <p:spPr>
            <a:xfrm flipH="1">
              <a:off x="3170728" y="4035423"/>
              <a:ext cx="1" cy="84530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1686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380"/>
            <a:ext cx="9144000" cy="1139897"/>
          </a:xfrm>
        </p:spPr>
        <p:txBody>
          <a:bodyPr>
            <a:noAutofit/>
          </a:bodyPr>
          <a:lstStyle/>
          <a:p>
            <a:r>
              <a:rPr lang="en-US" sz="4000" dirty="0"/>
              <a:t>Our Goal is Counterfactual Thinking: What would Happen If….for the entire network!</a:t>
            </a:r>
          </a:p>
        </p:txBody>
      </p:sp>
      <p:pic>
        <p:nvPicPr>
          <p:cNvPr id="4" name="Picture 247" descr="(0)48">
            <a:extLst>
              <a:ext uri="{FF2B5EF4-FFF2-40B4-BE49-F238E27FC236}">
                <a16:creationId xmlns:a16="http://schemas.microsoft.com/office/drawing/2014/main" id="{5FD196BD-F1A6-8EE5-E23D-33208C88F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23438" y="1454683"/>
            <a:ext cx="1824038" cy="1140619"/>
          </a:xfrm>
          <a:prstGeom prst="rect">
            <a:avLst/>
          </a:prstGeom>
          <a:noFill/>
        </p:spPr>
      </p:pic>
      <p:pic>
        <p:nvPicPr>
          <p:cNvPr id="5" name="Picture 2" descr="sea-waves-wallpaper">
            <a:extLst>
              <a:ext uri="{FF2B5EF4-FFF2-40B4-BE49-F238E27FC236}">
                <a16:creationId xmlns:a16="http://schemas.microsoft.com/office/drawing/2014/main" id="{2A57C079-294D-4C48-48E4-1559F6F8E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42163" y="2744391"/>
            <a:ext cx="1824038" cy="1369219"/>
          </a:xfrm>
          <a:prstGeom prst="rect">
            <a:avLst/>
          </a:prstGeom>
          <a:noFill/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00524E2-27E0-BA6D-DE57-55DDF8582C62}"/>
              </a:ext>
            </a:extLst>
          </p:cNvPr>
          <p:cNvGrpSpPr/>
          <p:nvPr/>
        </p:nvGrpSpPr>
        <p:grpSpPr>
          <a:xfrm>
            <a:off x="6191353" y="4354013"/>
            <a:ext cx="2053157" cy="1559800"/>
            <a:chOff x="6346825" y="146200"/>
            <a:chExt cx="2737542" cy="2079733"/>
          </a:xfrm>
        </p:grpSpPr>
        <p:pic>
          <p:nvPicPr>
            <p:cNvPr id="16" name="Picture 2" descr="sea-waves-wallpaper">
              <a:extLst>
                <a:ext uri="{FF2B5EF4-FFF2-40B4-BE49-F238E27FC236}">
                  <a16:creationId xmlns:a16="http://schemas.microsoft.com/office/drawing/2014/main" id="{D475A208-C14C-B011-7FFC-6495D61FC3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6346825" y="146201"/>
              <a:ext cx="1283771" cy="963666"/>
            </a:xfrm>
            <a:prstGeom prst="rect">
              <a:avLst/>
            </a:prstGeom>
            <a:noFill/>
          </p:spPr>
        </p:pic>
        <p:pic>
          <p:nvPicPr>
            <p:cNvPr id="17" name="Picture 2" descr="sea-waves-wallpaper">
              <a:extLst>
                <a:ext uri="{FF2B5EF4-FFF2-40B4-BE49-F238E27FC236}">
                  <a16:creationId xmlns:a16="http://schemas.microsoft.com/office/drawing/2014/main" id="{A528E564-FC30-2FB3-6E09-B52D9B02E4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7800596" y="146200"/>
              <a:ext cx="1283771" cy="963666"/>
            </a:xfrm>
            <a:prstGeom prst="rect">
              <a:avLst/>
            </a:prstGeom>
            <a:noFill/>
          </p:spPr>
        </p:pic>
        <p:pic>
          <p:nvPicPr>
            <p:cNvPr id="18" name="Picture 2" descr="sea-waves-wallpaper">
              <a:extLst>
                <a:ext uri="{FF2B5EF4-FFF2-40B4-BE49-F238E27FC236}">
                  <a16:creationId xmlns:a16="http://schemas.microsoft.com/office/drawing/2014/main" id="{0FBBDD8B-6C9D-4EF9-95A2-3AD8962B2C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6346825" y="1262267"/>
              <a:ext cx="1283771" cy="963666"/>
            </a:xfrm>
            <a:prstGeom prst="rect">
              <a:avLst/>
            </a:prstGeom>
            <a:noFill/>
          </p:spPr>
        </p:pic>
        <p:pic>
          <p:nvPicPr>
            <p:cNvPr id="19" name="Picture 2" descr="sea-waves-wallpaper">
              <a:extLst>
                <a:ext uri="{FF2B5EF4-FFF2-40B4-BE49-F238E27FC236}">
                  <a16:creationId xmlns:a16="http://schemas.microsoft.com/office/drawing/2014/main" id="{CEF8ED06-513F-CD7B-7973-8A8D0A7780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7800596" y="1262267"/>
              <a:ext cx="1283771" cy="963666"/>
            </a:xfrm>
            <a:prstGeom prst="rect">
              <a:avLst/>
            </a:prstGeom>
            <a:noFill/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7D1E9FF-0493-B7EF-138F-A52237EF07D9}"/>
              </a:ext>
            </a:extLst>
          </p:cNvPr>
          <p:cNvSpPr txBox="1"/>
          <p:nvPr/>
        </p:nvSpPr>
        <p:spPr>
          <a:xfrm>
            <a:off x="4919869" y="1886492"/>
            <a:ext cx="1300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Present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A96848-3901-FDE1-B412-CD372D5B7869}"/>
              </a:ext>
            </a:extLst>
          </p:cNvPr>
          <p:cNvSpPr txBox="1"/>
          <p:nvPr/>
        </p:nvSpPr>
        <p:spPr>
          <a:xfrm>
            <a:off x="4903221" y="3426212"/>
            <a:ext cx="1311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 Future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C341A2-4DF6-7264-4624-04F9529CD3E8}"/>
              </a:ext>
            </a:extLst>
          </p:cNvPr>
          <p:cNvSpPr txBox="1"/>
          <p:nvPr/>
        </p:nvSpPr>
        <p:spPr>
          <a:xfrm>
            <a:off x="5021135" y="4938263"/>
            <a:ext cx="1146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Far Future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6B00B2C-556C-F95A-29D9-351AC11CB477}"/>
              </a:ext>
            </a:extLst>
          </p:cNvPr>
          <p:cNvGrpSpPr/>
          <p:nvPr/>
        </p:nvGrpSpPr>
        <p:grpSpPr>
          <a:xfrm>
            <a:off x="647573" y="2082541"/>
            <a:ext cx="3221474" cy="3789014"/>
            <a:chOff x="1467978" y="2426844"/>
            <a:chExt cx="2375798" cy="279435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C782A80-5226-1BE1-CEB2-2D750348B7D5}"/>
                </a:ext>
              </a:extLst>
            </p:cNvPr>
            <p:cNvSpPr txBox="1"/>
            <p:nvPr/>
          </p:nvSpPr>
          <p:spPr>
            <a:xfrm>
              <a:off x="1543070" y="3712889"/>
              <a:ext cx="577432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92A8A93-8893-ACF0-0A5D-7F37419C285E}"/>
                </a:ext>
              </a:extLst>
            </p:cNvPr>
            <p:cNvSpPr txBox="1"/>
            <p:nvPr/>
          </p:nvSpPr>
          <p:spPr>
            <a:xfrm>
              <a:off x="2497681" y="4880725"/>
              <a:ext cx="1346095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046540B-16BE-6EF8-A26A-E754ECF2D21E}"/>
                </a:ext>
              </a:extLst>
            </p:cNvPr>
            <p:cNvSpPr txBox="1"/>
            <p:nvPr/>
          </p:nvSpPr>
          <p:spPr>
            <a:xfrm>
              <a:off x="1467978" y="2426844"/>
              <a:ext cx="727618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CFDE0D7-70A7-8027-AB48-472C6FB13327}"/>
                </a:ext>
              </a:extLst>
            </p:cNvPr>
            <p:cNvCxnSpPr>
              <a:stCxn id="24" idx="2"/>
              <a:endCxn id="15" idx="0"/>
            </p:cNvCxnSpPr>
            <p:nvPr/>
          </p:nvCxnSpPr>
          <p:spPr>
            <a:xfrm flipH="1">
              <a:off x="1831786" y="2767316"/>
              <a:ext cx="2" cy="9455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DADBE9A-FF67-2A74-E012-2A25C86687F4}"/>
                </a:ext>
              </a:extLst>
            </p:cNvPr>
            <p:cNvCxnSpPr>
              <a:cxnSpLocks/>
              <a:stCxn id="24" idx="2"/>
              <a:endCxn id="27" idx="0"/>
            </p:cNvCxnSpPr>
            <p:nvPr/>
          </p:nvCxnSpPr>
          <p:spPr>
            <a:xfrm>
              <a:off x="1831787" y="2767316"/>
              <a:ext cx="1338942" cy="97303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B5FC803-F5E1-CC99-760D-7F77A05E367C}"/>
                </a:ext>
              </a:extLst>
            </p:cNvPr>
            <p:cNvSpPr txBox="1"/>
            <p:nvPr/>
          </p:nvSpPr>
          <p:spPr>
            <a:xfrm>
              <a:off x="2895230" y="3740347"/>
              <a:ext cx="550999" cy="2950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827237C-C00B-39D0-72D2-1AC3B68AA241}"/>
                </a:ext>
              </a:extLst>
            </p:cNvPr>
            <p:cNvCxnSpPr>
              <a:cxnSpLocks/>
              <a:stCxn id="15" idx="3"/>
              <a:endCxn id="27" idx="1"/>
            </p:cNvCxnSpPr>
            <p:nvPr/>
          </p:nvCxnSpPr>
          <p:spPr>
            <a:xfrm>
              <a:off x="2120502" y="3883125"/>
              <a:ext cx="774728" cy="476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4814BAF1-2368-B572-DC13-FFFC3600CD3E}"/>
                </a:ext>
              </a:extLst>
            </p:cNvPr>
            <p:cNvCxnSpPr>
              <a:cxnSpLocks/>
              <a:stCxn id="27" idx="2"/>
              <a:endCxn id="23" idx="0"/>
            </p:cNvCxnSpPr>
            <p:nvPr/>
          </p:nvCxnSpPr>
          <p:spPr>
            <a:xfrm flipH="1">
              <a:off x="3170728" y="4035423"/>
              <a:ext cx="1" cy="84530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39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4AF2E48-7E3C-C3F5-FD3B-9EF93350632E}"/>
              </a:ext>
            </a:extLst>
          </p:cNvPr>
          <p:cNvGrpSpPr/>
          <p:nvPr/>
        </p:nvGrpSpPr>
        <p:grpSpPr>
          <a:xfrm>
            <a:off x="647573" y="2082541"/>
            <a:ext cx="3221474" cy="3789014"/>
            <a:chOff x="1467978" y="2426844"/>
            <a:chExt cx="2375798" cy="279435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CFFEAE-C7C4-9644-BDE4-7A7E82520C24}"/>
                </a:ext>
              </a:extLst>
            </p:cNvPr>
            <p:cNvSpPr txBox="1"/>
            <p:nvPr/>
          </p:nvSpPr>
          <p:spPr>
            <a:xfrm>
              <a:off x="1543070" y="3712889"/>
              <a:ext cx="577432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857731-4340-C847-BA3E-7D063EADB77C}"/>
                </a:ext>
              </a:extLst>
            </p:cNvPr>
            <p:cNvSpPr txBox="1"/>
            <p:nvPr/>
          </p:nvSpPr>
          <p:spPr>
            <a:xfrm>
              <a:off x="2497681" y="4880725"/>
              <a:ext cx="1346095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392B5C6-92FF-3A42-8AA4-998FCD4C6425}"/>
                </a:ext>
              </a:extLst>
            </p:cNvPr>
            <p:cNvSpPr txBox="1"/>
            <p:nvPr/>
          </p:nvSpPr>
          <p:spPr>
            <a:xfrm>
              <a:off x="1467978" y="2426844"/>
              <a:ext cx="727618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97C525E-5700-9D4B-B1C6-366070D3408E}"/>
                </a:ext>
              </a:extLst>
            </p:cNvPr>
            <p:cNvCxnSpPr>
              <a:stCxn id="8" idx="2"/>
              <a:endCxn id="6" idx="0"/>
            </p:cNvCxnSpPr>
            <p:nvPr/>
          </p:nvCxnSpPr>
          <p:spPr>
            <a:xfrm flipH="1">
              <a:off x="1831786" y="2767316"/>
              <a:ext cx="2" cy="9455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4CE5DC3-0998-1243-80C8-D015572A77EF}"/>
                </a:ext>
              </a:extLst>
            </p:cNvPr>
            <p:cNvCxnSpPr>
              <a:cxnSpLocks/>
              <a:stCxn id="8" idx="2"/>
              <a:endCxn id="11" idx="0"/>
            </p:cNvCxnSpPr>
            <p:nvPr/>
          </p:nvCxnSpPr>
          <p:spPr>
            <a:xfrm>
              <a:off x="1831787" y="2767316"/>
              <a:ext cx="1338942" cy="97303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B565649-FF15-5341-AE47-A3073050C208}"/>
                </a:ext>
              </a:extLst>
            </p:cNvPr>
            <p:cNvSpPr txBox="1"/>
            <p:nvPr/>
          </p:nvSpPr>
          <p:spPr>
            <a:xfrm>
              <a:off x="2895230" y="3740347"/>
              <a:ext cx="550999" cy="2950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2C29B46-1534-E04A-AC79-B448CFFD6003}"/>
                </a:ext>
              </a:extLst>
            </p:cNvPr>
            <p:cNvCxnSpPr>
              <a:cxnSpLocks/>
              <a:stCxn id="6" idx="3"/>
              <a:endCxn id="11" idx="1"/>
            </p:cNvCxnSpPr>
            <p:nvPr/>
          </p:nvCxnSpPr>
          <p:spPr>
            <a:xfrm>
              <a:off x="2120502" y="3883125"/>
              <a:ext cx="774728" cy="476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566CD65-D287-5E42-B021-370C05DF8B21}"/>
                </a:ext>
              </a:extLst>
            </p:cNvPr>
            <p:cNvCxnSpPr>
              <a:cxnSpLocks/>
              <a:stCxn id="11" idx="2"/>
              <a:endCxn id="7" idx="0"/>
            </p:cNvCxnSpPr>
            <p:nvPr/>
          </p:nvCxnSpPr>
          <p:spPr>
            <a:xfrm flipH="1">
              <a:off x="3170728" y="4035423"/>
              <a:ext cx="1" cy="84530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325217"/>
          </a:xfrm>
        </p:spPr>
        <p:txBody>
          <a:bodyPr>
            <a:normAutofit fontScale="90000"/>
          </a:bodyPr>
          <a:lstStyle/>
          <a:p>
            <a:r>
              <a:rPr lang="en-US" dirty="0"/>
              <a:t>Seemingly Simple, But, At the Core of Understanding Causality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72FD8-E5B6-C319-0168-3338C518DB88}"/>
              </a:ext>
            </a:extLst>
          </p:cNvPr>
          <p:cNvSpPr txBox="1"/>
          <p:nvPr/>
        </p:nvSpPr>
        <p:spPr>
          <a:xfrm>
            <a:off x="4242610" y="1801487"/>
            <a:ext cx="45073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We want to estimate an </a:t>
            </a:r>
            <a:r>
              <a:rPr lang="en-US" b="1" dirty="0"/>
              <a:t>Average CAUSAL Effect</a:t>
            </a:r>
            <a:r>
              <a:rPr lang="en-US" dirty="0"/>
              <a:t> of waves on invertebrates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We observe Inverts With Waves – Inverts Without Waves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This is a </a:t>
            </a:r>
            <a:r>
              <a:rPr lang="en-US" i="1" dirty="0"/>
              <a:t>POPULATION</a:t>
            </a:r>
            <a:r>
              <a:rPr lang="en-US" dirty="0"/>
              <a:t> phenomenon – the </a:t>
            </a:r>
            <a:r>
              <a:rPr lang="en-US" b="1" dirty="0"/>
              <a:t>Average Treatment Effect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From our measurements, we only observe what happens with waves or no waves in the sample we have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What would have happened if those same replicates had opposite the “treatments”? Would our observation hold?</a:t>
            </a:r>
          </a:p>
        </p:txBody>
      </p:sp>
    </p:spTree>
    <p:extLst>
      <p:ext uri="{BB962C8B-B14F-4D97-AF65-F5344CB8AC3E}">
        <p14:creationId xmlns:p14="http://schemas.microsoft.com/office/powerpoint/2010/main" val="76139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285461"/>
          </a:xfrm>
        </p:spPr>
        <p:txBody>
          <a:bodyPr>
            <a:normAutofit/>
          </a:bodyPr>
          <a:lstStyle/>
          <a:p>
            <a:r>
              <a:rPr lang="en-US" sz="2700" dirty="0"/>
              <a:t>Average Treatment Effects Are More than Observed Differences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72FD8-E5B6-C319-0168-3338C518DB88}"/>
              </a:ext>
            </a:extLst>
          </p:cNvPr>
          <p:cNvSpPr txBox="1"/>
          <p:nvPr/>
        </p:nvSpPr>
        <p:spPr>
          <a:xfrm>
            <a:off x="4143472" y="1776517"/>
            <a:ext cx="45073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000" dirty="0"/>
              <a:t>ATE = [Observation with treatment –</a:t>
            </a:r>
          </a:p>
          <a:p>
            <a:endParaRPr lang="en-US" sz="2000" dirty="0"/>
          </a:p>
          <a:p>
            <a:pPr lvl="1"/>
            <a:r>
              <a:rPr lang="en-US" sz="2000" i="1" dirty="0"/>
              <a:t>What would have happened to treatment plots with no treatment</a:t>
            </a:r>
            <a:r>
              <a:rPr lang="en-US" sz="2000" dirty="0"/>
              <a:t>]</a:t>
            </a:r>
            <a:r>
              <a:rPr lang="en-US" sz="2000" i="1" dirty="0"/>
              <a:t> +</a:t>
            </a:r>
            <a:endParaRPr lang="en-US" sz="2000" dirty="0"/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000" dirty="0"/>
          </a:p>
          <a:p>
            <a:pPr lvl="1"/>
            <a:r>
              <a:rPr lang="en-US" sz="2000" i="1" dirty="0"/>
              <a:t>[What would have happened to treatment plots with no treatment </a:t>
            </a:r>
            <a:r>
              <a:rPr lang="en-US" sz="2000" dirty="0"/>
              <a:t>–</a:t>
            </a:r>
            <a:endParaRPr lang="en-US" sz="2000" i="1" dirty="0"/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Observation without treatment]</a:t>
            </a:r>
          </a:p>
          <a:p>
            <a:endParaRPr lang="en-US" sz="20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000" dirty="0"/>
              <a:t>This latter term is known as </a:t>
            </a:r>
            <a:r>
              <a:rPr lang="en-US" sz="2000" b="1" i="1" dirty="0"/>
              <a:t>selection bias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000" b="1" i="1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000" dirty="0"/>
              <a:t>This is the </a:t>
            </a:r>
            <a:r>
              <a:rPr lang="en-US" sz="2000" b="1" dirty="0"/>
              <a:t>Potential Outcomes</a:t>
            </a:r>
            <a:r>
              <a:rPr lang="en-US" sz="2000" dirty="0"/>
              <a:t> Framework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359FF2D-0602-4F9B-4B33-463CA4320EF0}"/>
              </a:ext>
            </a:extLst>
          </p:cNvPr>
          <p:cNvGrpSpPr/>
          <p:nvPr/>
        </p:nvGrpSpPr>
        <p:grpSpPr>
          <a:xfrm>
            <a:off x="647573" y="2082541"/>
            <a:ext cx="3221474" cy="3789014"/>
            <a:chOff x="1467978" y="2426844"/>
            <a:chExt cx="2375798" cy="27943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BFFB74A-1BD2-3A70-5978-4EC715183E1E}"/>
                </a:ext>
              </a:extLst>
            </p:cNvPr>
            <p:cNvSpPr txBox="1"/>
            <p:nvPr/>
          </p:nvSpPr>
          <p:spPr>
            <a:xfrm>
              <a:off x="1543070" y="3712889"/>
              <a:ext cx="577432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4D13578-154C-5AC3-CBE4-172E8CEE9040}"/>
                </a:ext>
              </a:extLst>
            </p:cNvPr>
            <p:cNvSpPr txBox="1"/>
            <p:nvPr/>
          </p:nvSpPr>
          <p:spPr>
            <a:xfrm>
              <a:off x="2497681" y="4880725"/>
              <a:ext cx="1346095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3BEF27-2697-8A3D-794E-53043E91AF08}"/>
                </a:ext>
              </a:extLst>
            </p:cNvPr>
            <p:cNvSpPr txBox="1"/>
            <p:nvPr/>
          </p:nvSpPr>
          <p:spPr>
            <a:xfrm>
              <a:off x="1467978" y="2426844"/>
              <a:ext cx="727618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3CC5D7F0-2636-6FAD-C720-A35119228E4B}"/>
                </a:ext>
              </a:extLst>
            </p:cNvPr>
            <p:cNvCxnSpPr>
              <a:stCxn id="15" idx="2"/>
              <a:endCxn id="5" idx="0"/>
            </p:cNvCxnSpPr>
            <p:nvPr/>
          </p:nvCxnSpPr>
          <p:spPr>
            <a:xfrm flipH="1">
              <a:off x="1831786" y="2767316"/>
              <a:ext cx="2" cy="9455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2E30DFC-E19D-F2AF-8A56-F74D853A2C79}"/>
                </a:ext>
              </a:extLst>
            </p:cNvPr>
            <p:cNvCxnSpPr>
              <a:cxnSpLocks/>
              <a:stCxn id="15" idx="2"/>
              <a:endCxn id="18" idx="0"/>
            </p:cNvCxnSpPr>
            <p:nvPr/>
          </p:nvCxnSpPr>
          <p:spPr>
            <a:xfrm>
              <a:off x="1831787" y="2767316"/>
              <a:ext cx="1338942" cy="97303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187F2FF-44EC-076C-4FDD-2CDD01989ED2}"/>
                </a:ext>
              </a:extLst>
            </p:cNvPr>
            <p:cNvSpPr txBox="1"/>
            <p:nvPr/>
          </p:nvSpPr>
          <p:spPr>
            <a:xfrm>
              <a:off x="2895230" y="3740347"/>
              <a:ext cx="550999" cy="2950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D10CDA-FAD6-B13C-C5B8-E73C7176D668}"/>
                </a:ext>
              </a:extLst>
            </p:cNvPr>
            <p:cNvCxnSpPr>
              <a:cxnSpLocks/>
              <a:stCxn id="5" idx="3"/>
              <a:endCxn id="18" idx="1"/>
            </p:cNvCxnSpPr>
            <p:nvPr/>
          </p:nvCxnSpPr>
          <p:spPr>
            <a:xfrm>
              <a:off x="2120502" y="3883125"/>
              <a:ext cx="774728" cy="476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53EDB34-8F85-93A3-7145-58A4CC4F908C}"/>
                </a:ext>
              </a:extLst>
            </p:cNvPr>
            <p:cNvCxnSpPr>
              <a:cxnSpLocks/>
              <a:stCxn id="18" idx="2"/>
              <a:endCxn id="14" idx="0"/>
            </p:cNvCxnSpPr>
            <p:nvPr/>
          </p:nvCxnSpPr>
          <p:spPr>
            <a:xfrm flipH="1">
              <a:off x="3170728" y="4035423"/>
              <a:ext cx="1" cy="84530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52483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285461"/>
          </a:xfrm>
        </p:spPr>
        <p:txBody>
          <a:bodyPr>
            <a:normAutofit/>
          </a:bodyPr>
          <a:lstStyle/>
          <a:p>
            <a:r>
              <a:rPr lang="en-US" sz="2700" dirty="0"/>
              <a:t>Average Causal Effect: Difference Between Observed Reality and Potential Outcome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72FD8-E5B6-C319-0168-3338C518DB88}"/>
              </a:ext>
            </a:extLst>
          </p:cNvPr>
          <p:cNvSpPr txBox="1"/>
          <p:nvPr/>
        </p:nvSpPr>
        <p:spPr>
          <a:xfrm>
            <a:off x="126127" y="1194868"/>
            <a:ext cx="89127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/>
          </a:p>
          <a:p>
            <a:endParaRPr lang="en-US" sz="2400" b="1" dirty="0"/>
          </a:p>
          <a:p>
            <a:r>
              <a:rPr lang="en-US" sz="2400" b="1" dirty="0"/>
              <a:t>Observation of inverts at wavy site – </a:t>
            </a:r>
          </a:p>
          <a:p>
            <a:r>
              <a:rPr lang="en-US" sz="2400" b="1" dirty="0"/>
              <a:t>	what would have been there with no waves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CD769F-2299-7664-5EF5-787848BDB99C}"/>
              </a:ext>
            </a:extLst>
          </p:cNvPr>
          <p:cNvSpPr txBox="1"/>
          <p:nvPr/>
        </p:nvSpPr>
        <p:spPr>
          <a:xfrm>
            <a:off x="1553324" y="2981743"/>
            <a:ext cx="1098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Observed</a:t>
            </a:r>
          </a:p>
        </p:txBody>
      </p:sp>
      <p:pic>
        <p:nvPicPr>
          <p:cNvPr id="13" name="Picture 247" descr="(0)48">
            <a:extLst>
              <a:ext uri="{FF2B5EF4-FFF2-40B4-BE49-F238E27FC236}">
                <a16:creationId xmlns:a16="http://schemas.microsoft.com/office/drawing/2014/main" id="{1EFB754C-AA7F-CAC4-3CBC-F54962924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66638" y="3450114"/>
            <a:ext cx="1824038" cy="1140619"/>
          </a:xfrm>
          <a:prstGeom prst="rect">
            <a:avLst/>
          </a:prstGeom>
          <a:noFill/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C938295-DDF9-4CF5-D008-4FD58DA892C9}"/>
              </a:ext>
            </a:extLst>
          </p:cNvPr>
          <p:cNvSpPr txBox="1"/>
          <p:nvPr/>
        </p:nvSpPr>
        <p:spPr>
          <a:xfrm>
            <a:off x="6141490" y="2981743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Imagined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415C30-DF63-18C9-D988-25160A8623FE}"/>
              </a:ext>
            </a:extLst>
          </p:cNvPr>
          <p:cNvSpPr txBox="1"/>
          <p:nvPr/>
        </p:nvSpPr>
        <p:spPr>
          <a:xfrm>
            <a:off x="4182024" y="3166409"/>
            <a:ext cx="57740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/>
              <a:t>-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0F4ED5-6B55-7D5B-9D71-08FB8496A5C4}"/>
              </a:ext>
            </a:extLst>
          </p:cNvPr>
          <p:cNvSpPr txBox="1"/>
          <p:nvPr/>
        </p:nvSpPr>
        <p:spPr>
          <a:xfrm>
            <a:off x="1405495" y="4784517"/>
            <a:ext cx="136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Sites 1 and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9F5D92-DFA5-A18F-1D07-CFA362F9FFFC}"/>
              </a:ext>
            </a:extLst>
          </p:cNvPr>
          <p:cNvSpPr txBox="1"/>
          <p:nvPr/>
        </p:nvSpPr>
        <p:spPr>
          <a:xfrm>
            <a:off x="6130228" y="4752170"/>
            <a:ext cx="136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Sites 1 and 2</a:t>
            </a:r>
          </a:p>
        </p:txBody>
      </p:sp>
      <p:sp>
        <p:nvSpPr>
          <p:cNvPr id="4" name="AutoShape 32">
            <a:extLst>
              <a:ext uri="{FF2B5EF4-FFF2-40B4-BE49-F238E27FC236}">
                <a16:creationId xmlns:a16="http://schemas.microsoft.com/office/drawing/2014/main" id="{2D350AA7-12E2-8D3F-9121-0D2B6313F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5964" y="5869325"/>
            <a:ext cx="533400" cy="457200"/>
          </a:xfrm>
          <a:prstGeom prst="star16">
            <a:avLst>
              <a:gd name="adj" fmla="val 37500"/>
            </a:avLst>
          </a:prstGeom>
          <a:solidFill>
            <a:srgbClr val="8111B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AutoShape 33">
            <a:extLst>
              <a:ext uri="{FF2B5EF4-FFF2-40B4-BE49-F238E27FC236}">
                <a16:creationId xmlns:a16="http://schemas.microsoft.com/office/drawing/2014/main" id="{E7CC92F2-8C89-0BC4-8B1D-5C0F2180BE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6217" y="5609667"/>
            <a:ext cx="914400" cy="762000"/>
          </a:xfrm>
          <a:prstGeom prst="star16">
            <a:avLst>
              <a:gd name="adj" fmla="val 375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7" name="Group 141">
            <a:extLst>
              <a:ext uri="{FF2B5EF4-FFF2-40B4-BE49-F238E27FC236}">
                <a16:creationId xmlns:a16="http://schemas.microsoft.com/office/drawing/2014/main" id="{8EE04793-C3E3-DD2B-6EC3-1812F9307BF5}"/>
              </a:ext>
            </a:extLst>
          </p:cNvPr>
          <p:cNvGrpSpPr>
            <a:grpSpLocks/>
          </p:cNvGrpSpPr>
          <p:nvPr/>
        </p:nvGrpSpPr>
        <p:grpSpPr bwMode="auto">
          <a:xfrm>
            <a:off x="1018464" y="5134799"/>
            <a:ext cx="850900" cy="692150"/>
            <a:chOff x="2304" y="1104"/>
            <a:chExt cx="536" cy="436"/>
          </a:xfrm>
        </p:grpSpPr>
        <p:sp>
          <p:nvSpPr>
            <p:cNvPr id="8" name="AutoShape 133">
              <a:extLst>
                <a:ext uri="{FF2B5EF4-FFF2-40B4-BE49-F238E27FC236}">
                  <a16:creationId xmlns:a16="http://schemas.microsoft.com/office/drawing/2014/main" id="{41FBAC90-A9B2-310F-5751-35018D09B8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8" y="1200"/>
              <a:ext cx="336" cy="240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8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9" name="Group 105">
              <a:extLst>
                <a:ext uri="{FF2B5EF4-FFF2-40B4-BE49-F238E27FC236}">
                  <a16:creationId xmlns:a16="http://schemas.microsoft.com/office/drawing/2014/main" id="{71529C36-7419-1B0C-247F-1811D74333B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88" y="1104"/>
              <a:ext cx="48" cy="144"/>
              <a:chOff x="1200" y="912"/>
              <a:chExt cx="48" cy="144"/>
            </a:xfrm>
          </p:grpSpPr>
          <p:sp>
            <p:nvSpPr>
              <p:cNvPr id="39" name="Oval 106">
                <a:extLst>
                  <a:ext uri="{FF2B5EF4-FFF2-40B4-BE49-F238E27FC236}">
                    <a16:creationId xmlns:a16="http://schemas.microsoft.com/office/drawing/2014/main" id="{F0C39105-4AB3-32D3-0014-88E0D29761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12"/>
                <a:ext cx="48" cy="14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" name="Oval 107">
                <a:extLst>
                  <a:ext uri="{FF2B5EF4-FFF2-40B4-BE49-F238E27FC236}">
                    <a16:creationId xmlns:a16="http://schemas.microsoft.com/office/drawing/2014/main" id="{DAEFA93F-322B-834C-E501-861BC283F2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60"/>
                <a:ext cx="48" cy="48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0" name="Group 108">
              <a:extLst>
                <a:ext uri="{FF2B5EF4-FFF2-40B4-BE49-F238E27FC236}">
                  <a16:creationId xmlns:a16="http://schemas.microsoft.com/office/drawing/2014/main" id="{B60A2B70-9359-3A8B-52E3-0729800FA1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2" y="1104"/>
              <a:ext cx="48" cy="144"/>
              <a:chOff x="1200" y="912"/>
              <a:chExt cx="48" cy="144"/>
            </a:xfrm>
          </p:grpSpPr>
          <p:sp>
            <p:nvSpPr>
              <p:cNvPr id="37" name="Oval 109">
                <a:extLst>
                  <a:ext uri="{FF2B5EF4-FFF2-40B4-BE49-F238E27FC236}">
                    <a16:creationId xmlns:a16="http://schemas.microsoft.com/office/drawing/2014/main" id="{9015B036-AA93-3B89-82FA-CD4FDDAB12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12"/>
                <a:ext cx="48" cy="14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" name="Oval 110">
                <a:extLst>
                  <a:ext uri="{FF2B5EF4-FFF2-40B4-BE49-F238E27FC236}">
                    <a16:creationId xmlns:a16="http://schemas.microsoft.com/office/drawing/2014/main" id="{1CD937DF-3C0F-81D9-2C05-3006A4CDB5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60"/>
                <a:ext cx="48" cy="48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" name="Group 111">
              <a:extLst>
                <a:ext uri="{FF2B5EF4-FFF2-40B4-BE49-F238E27FC236}">
                  <a16:creationId xmlns:a16="http://schemas.microsoft.com/office/drawing/2014/main" id="{33A86148-D609-5288-5473-62B6D6B96E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8" y="1212"/>
              <a:ext cx="152" cy="132"/>
              <a:chOff x="672" y="1020"/>
              <a:chExt cx="152" cy="132"/>
            </a:xfrm>
          </p:grpSpPr>
          <p:sp>
            <p:nvSpPr>
              <p:cNvPr id="32" name="Line 112">
                <a:extLst>
                  <a:ext uri="{FF2B5EF4-FFF2-40B4-BE49-F238E27FC236}">
                    <a16:creationId xmlns:a16="http://schemas.microsoft.com/office/drawing/2014/main" id="{8BD70A7F-8609-0788-1D6C-A5C7D175BF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2" y="1056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" name="Line 113">
                <a:extLst>
                  <a:ext uri="{FF2B5EF4-FFF2-40B4-BE49-F238E27FC236}">
                    <a16:creationId xmlns:a16="http://schemas.microsoft.com/office/drawing/2014/main" id="{6CF3768A-CBE1-B42A-5A1A-65077D06FE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68" y="1056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34" name="Group 114">
                <a:extLst>
                  <a:ext uri="{FF2B5EF4-FFF2-40B4-BE49-F238E27FC236}">
                    <a16:creationId xmlns:a16="http://schemas.microsoft.com/office/drawing/2014/main" id="{DC947ED5-97F9-933D-A20A-D84B77D53C0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80" y="1020"/>
                <a:ext cx="144" cy="96"/>
                <a:chOff x="680" y="1020"/>
                <a:chExt cx="144" cy="96"/>
              </a:xfrm>
            </p:grpSpPr>
            <p:sp>
              <p:nvSpPr>
                <p:cNvPr id="35" name="Line 115">
                  <a:extLst>
                    <a:ext uri="{FF2B5EF4-FFF2-40B4-BE49-F238E27FC236}">
                      <a16:creationId xmlns:a16="http://schemas.microsoft.com/office/drawing/2014/main" id="{85EE4E82-BFF2-A390-BA4C-4600A93A16D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80" y="1020"/>
                  <a:ext cx="96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" name="Line 116">
                  <a:extLst>
                    <a:ext uri="{FF2B5EF4-FFF2-40B4-BE49-F238E27FC236}">
                      <a16:creationId xmlns:a16="http://schemas.microsoft.com/office/drawing/2014/main" id="{92B82455-66FE-4E9D-FDA8-C99D74EA0D0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776" y="102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4" name="Group 121">
              <a:extLst>
                <a:ext uri="{FF2B5EF4-FFF2-40B4-BE49-F238E27FC236}">
                  <a16:creationId xmlns:a16="http://schemas.microsoft.com/office/drawing/2014/main" id="{B5F770B9-35E8-8E0E-6E71-807F0E233110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304" y="1212"/>
              <a:ext cx="152" cy="132"/>
              <a:chOff x="672" y="1020"/>
              <a:chExt cx="152" cy="132"/>
            </a:xfrm>
          </p:grpSpPr>
          <p:sp>
            <p:nvSpPr>
              <p:cNvPr id="27" name="Line 122">
                <a:extLst>
                  <a:ext uri="{FF2B5EF4-FFF2-40B4-BE49-F238E27FC236}">
                    <a16:creationId xmlns:a16="http://schemas.microsoft.com/office/drawing/2014/main" id="{069A2CE4-8839-225D-F254-A5FCB4C486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2" y="1056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" name="Line 123">
                <a:extLst>
                  <a:ext uri="{FF2B5EF4-FFF2-40B4-BE49-F238E27FC236}">
                    <a16:creationId xmlns:a16="http://schemas.microsoft.com/office/drawing/2014/main" id="{7DE8E740-F3D1-F7D4-2E08-E7E93785F2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68" y="1056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29" name="Group 124">
                <a:extLst>
                  <a:ext uri="{FF2B5EF4-FFF2-40B4-BE49-F238E27FC236}">
                    <a16:creationId xmlns:a16="http://schemas.microsoft.com/office/drawing/2014/main" id="{03DCA069-0717-8428-9ED5-7E03AE70ABF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80" y="1020"/>
                <a:ext cx="144" cy="96"/>
                <a:chOff x="680" y="1020"/>
                <a:chExt cx="144" cy="96"/>
              </a:xfrm>
            </p:grpSpPr>
            <p:sp>
              <p:nvSpPr>
                <p:cNvPr id="30" name="Line 125">
                  <a:extLst>
                    <a:ext uri="{FF2B5EF4-FFF2-40B4-BE49-F238E27FC236}">
                      <a16:creationId xmlns:a16="http://schemas.microsoft.com/office/drawing/2014/main" id="{2164628F-88B8-BB47-235B-DA26C1E6F47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80" y="1020"/>
                  <a:ext cx="96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" name="Line 126">
                  <a:extLst>
                    <a:ext uri="{FF2B5EF4-FFF2-40B4-BE49-F238E27FC236}">
                      <a16:creationId xmlns:a16="http://schemas.microsoft.com/office/drawing/2014/main" id="{2BD8DE9D-B01C-B4DD-6DD0-47ADEEDE576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776" y="102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5" name="Group 136">
              <a:extLst>
                <a:ext uri="{FF2B5EF4-FFF2-40B4-BE49-F238E27FC236}">
                  <a16:creationId xmlns:a16="http://schemas.microsoft.com/office/drawing/2014/main" id="{3F7F8819-6BCE-69C1-4A15-ED44DACD8D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00" y="1300"/>
              <a:ext cx="96" cy="240"/>
              <a:chOff x="2400" y="1296"/>
              <a:chExt cx="96" cy="240"/>
            </a:xfrm>
          </p:grpSpPr>
          <p:sp>
            <p:nvSpPr>
              <p:cNvPr id="20" name="Line 117">
                <a:extLst>
                  <a:ext uri="{FF2B5EF4-FFF2-40B4-BE49-F238E27FC236}">
                    <a16:creationId xmlns:a16="http://schemas.microsoft.com/office/drawing/2014/main" id="{579BCA63-E5E0-2F04-4A83-7D4AE27743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00" y="1296"/>
                <a:ext cx="96" cy="14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Line 134">
                <a:extLst>
                  <a:ext uri="{FF2B5EF4-FFF2-40B4-BE49-F238E27FC236}">
                    <a16:creationId xmlns:a16="http://schemas.microsoft.com/office/drawing/2014/main" id="{40291964-89A8-5D26-0C24-48BF5FA2E2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96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" name="Line 135">
                <a:extLst>
                  <a:ext uri="{FF2B5EF4-FFF2-40B4-BE49-F238E27FC236}">
                    <a16:creationId xmlns:a16="http://schemas.microsoft.com/office/drawing/2014/main" id="{5C0916B3-662F-27D5-7072-EB16607168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6" name="Group 137">
              <a:extLst>
                <a:ext uri="{FF2B5EF4-FFF2-40B4-BE49-F238E27FC236}">
                  <a16:creationId xmlns:a16="http://schemas.microsoft.com/office/drawing/2014/main" id="{CC38FA62-2875-335D-7A22-F30A117CD13C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640" y="1296"/>
              <a:ext cx="96" cy="240"/>
              <a:chOff x="2400" y="1296"/>
              <a:chExt cx="96" cy="240"/>
            </a:xfrm>
          </p:grpSpPr>
          <p:sp>
            <p:nvSpPr>
              <p:cNvPr id="17" name="Line 138">
                <a:extLst>
                  <a:ext uri="{FF2B5EF4-FFF2-40B4-BE49-F238E27FC236}">
                    <a16:creationId xmlns:a16="http://schemas.microsoft.com/office/drawing/2014/main" id="{54D3AAD0-F064-2361-644F-14417BC529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00" y="1296"/>
                <a:ext cx="96" cy="14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8" name="Line 139">
                <a:extLst>
                  <a:ext uri="{FF2B5EF4-FFF2-40B4-BE49-F238E27FC236}">
                    <a16:creationId xmlns:a16="http://schemas.microsoft.com/office/drawing/2014/main" id="{DE8D966E-1DF4-948B-6779-47F437BDA8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96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" name="Line 140">
                <a:extLst>
                  <a:ext uri="{FF2B5EF4-FFF2-40B4-BE49-F238E27FC236}">
                    <a16:creationId xmlns:a16="http://schemas.microsoft.com/office/drawing/2014/main" id="{D184F827-385D-3C02-B780-5ED568D5E2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41" name="Group 142">
            <a:extLst>
              <a:ext uri="{FF2B5EF4-FFF2-40B4-BE49-F238E27FC236}">
                <a16:creationId xmlns:a16="http://schemas.microsoft.com/office/drawing/2014/main" id="{7845263A-801F-FE86-1502-703082FBBDC4}"/>
              </a:ext>
            </a:extLst>
          </p:cNvPr>
          <p:cNvGrpSpPr>
            <a:grpSpLocks/>
          </p:cNvGrpSpPr>
          <p:nvPr/>
        </p:nvGrpSpPr>
        <p:grpSpPr bwMode="auto">
          <a:xfrm>
            <a:off x="2377467" y="5263386"/>
            <a:ext cx="304800" cy="290513"/>
            <a:chOff x="1776" y="2256"/>
            <a:chExt cx="288" cy="279"/>
          </a:xfrm>
        </p:grpSpPr>
        <p:grpSp>
          <p:nvGrpSpPr>
            <p:cNvPr id="42" name="Group 143">
              <a:extLst>
                <a:ext uri="{FF2B5EF4-FFF2-40B4-BE49-F238E27FC236}">
                  <a16:creationId xmlns:a16="http://schemas.microsoft.com/office/drawing/2014/main" id="{A2B5DA69-1868-A8DE-6084-F60342869F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4" y="2256"/>
              <a:ext cx="240" cy="279"/>
              <a:chOff x="1392" y="3408"/>
              <a:chExt cx="240" cy="279"/>
            </a:xfrm>
          </p:grpSpPr>
          <p:sp>
            <p:nvSpPr>
              <p:cNvPr id="45" name="Line 144">
                <a:extLst>
                  <a:ext uri="{FF2B5EF4-FFF2-40B4-BE49-F238E27FC236}">
                    <a16:creationId xmlns:a16="http://schemas.microsoft.com/office/drawing/2014/main" id="{01E2ABBA-99D0-D69F-1262-67807AEA8A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88" y="3408"/>
                <a:ext cx="144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6" name="Arc 145">
                <a:extLst>
                  <a:ext uri="{FF2B5EF4-FFF2-40B4-BE49-F238E27FC236}">
                    <a16:creationId xmlns:a16="http://schemas.microsoft.com/office/drawing/2014/main" id="{3C09A25B-D1EB-9E6F-0081-E05DEF95B58E}"/>
                  </a:ext>
                </a:extLst>
              </p:cNvPr>
              <p:cNvSpPr>
                <a:spLocks/>
              </p:cNvSpPr>
              <p:nvPr/>
            </p:nvSpPr>
            <p:spPr bwMode="auto">
              <a:xfrm rot="8231743">
                <a:off x="1421" y="3507"/>
                <a:ext cx="185" cy="180"/>
              </a:xfrm>
              <a:custGeom>
                <a:avLst/>
                <a:gdLst>
                  <a:gd name="G0" fmla="+- 6128 0 0"/>
                  <a:gd name="G1" fmla="+- 21600 0 0"/>
                  <a:gd name="G2" fmla="+- 21600 0 0"/>
                  <a:gd name="T0" fmla="*/ 0 w 27728"/>
                  <a:gd name="T1" fmla="*/ 888 h 27046"/>
                  <a:gd name="T2" fmla="*/ 27029 w 27728"/>
                  <a:gd name="T3" fmla="*/ 27046 h 27046"/>
                  <a:gd name="T4" fmla="*/ 6128 w 27728"/>
                  <a:gd name="T5" fmla="*/ 21600 h 270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728" h="27046" fill="none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</a:path>
                  <a:path w="27728" h="27046" stroke="0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  <a:lnTo>
                      <a:pt x="6128" y="21600"/>
                    </a:lnTo>
                    <a:close/>
                  </a:path>
                </a:pathLst>
              </a:cu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Line 146">
                <a:extLst>
                  <a:ext uri="{FF2B5EF4-FFF2-40B4-BE49-F238E27FC236}">
                    <a16:creationId xmlns:a16="http://schemas.microsoft.com/office/drawing/2014/main" id="{74B055CF-073D-5707-4D17-1988D4D5B9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392" y="3408"/>
                <a:ext cx="96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3" name="Arc 147">
              <a:extLst>
                <a:ext uri="{FF2B5EF4-FFF2-40B4-BE49-F238E27FC236}">
                  <a16:creationId xmlns:a16="http://schemas.microsoft.com/office/drawing/2014/main" id="{3074F638-E360-698F-6BE0-904B23BBA454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781" y="2299"/>
              <a:ext cx="181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376"/>
                <a:gd name="T1" fmla="*/ 0 h 21600"/>
                <a:gd name="T2" fmla="*/ 20376 w 20376"/>
                <a:gd name="T3" fmla="*/ 14435 h 21600"/>
                <a:gd name="T4" fmla="*/ 0 w 20376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376" h="21600" fill="none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</a:path>
                <a:path w="20376" h="21600" stroke="0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Arc 148">
              <a:extLst>
                <a:ext uri="{FF2B5EF4-FFF2-40B4-BE49-F238E27FC236}">
                  <a16:creationId xmlns:a16="http://schemas.microsoft.com/office/drawing/2014/main" id="{2BAB52D8-BCCB-C3E7-6C8B-9EE1D0FEC450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846" y="2330"/>
              <a:ext cx="148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16672"/>
                <a:gd name="T1" fmla="*/ 0 h 21600"/>
                <a:gd name="T2" fmla="*/ 16672 w 16672"/>
                <a:gd name="T3" fmla="*/ 7868 h 21600"/>
                <a:gd name="T4" fmla="*/ 0 w 1667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672" h="21600" fill="none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</a:path>
                <a:path w="16672" h="21600" stroke="0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FC6B444-64BC-F1CD-0960-A6CDF6CB5C00}"/>
              </a:ext>
            </a:extLst>
          </p:cNvPr>
          <p:cNvGrpSpPr/>
          <p:nvPr/>
        </p:nvGrpSpPr>
        <p:grpSpPr>
          <a:xfrm>
            <a:off x="1063911" y="3297673"/>
            <a:ext cx="2053157" cy="1559800"/>
            <a:chOff x="6346825" y="146200"/>
            <a:chExt cx="2737542" cy="2079733"/>
          </a:xfrm>
        </p:grpSpPr>
        <p:pic>
          <p:nvPicPr>
            <p:cNvPr id="49" name="Picture 2" descr="sea-waves-wallpaper">
              <a:extLst>
                <a:ext uri="{FF2B5EF4-FFF2-40B4-BE49-F238E27FC236}">
                  <a16:creationId xmlns:a16="http://schemas.microsoft.com/office/drawing/2014/main" id="{C4D77F8D-BAB4-ED39-3F1B-14B8F79C4B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6346825" y="146201"/>
              <a:ext cx="1283771" cy="963666"/>
            </a:xfrm>
            <a:prstGeom prst="rect">
              <a:avLst/>
            </a:prstGeom>
            <a:noFill/>
          </p:spPr>
        </p:pic>
        <p:pic>
          <p:nvPicPr>
            <p:cNvPr id="50" name="Picture 2" descr="sea-waves-wallpaper">
              <a:extLst>
                <a:ext uri="{FF2B5EF4-FFF2-40B4-BE49-F238E27FC236}">
                  <a16:creationId xmlns:a16="http://schemas.microsoft.com/office/drawing/2014/main" id="{0693BD4A-9A8A-EB81-7AAC-0CE3AFF753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7800596" y="146200"/>
              <a:ext cx="1283771" cy="963666"/>
            </a:xfrm>
            <a:prstGeom prst="rect">
              <a:avLst/>
            </a:prstGeom>
            <a:noFill/>
          </p:spPr>
        </p:pic>
        <p:pic>
          <p:nvPicPr>
            <p:cNvPr id="51" name="Picture 2" descr="sea-waves-wallpaper">
              <a:extLst>
                <a:ext uri="{FF2B5EF4-FFF2-40B4-BE49-F238E27FC236}">
                  <a16:creationId xmlns:a16="http://schemas.microsoft.com/office/drawing/2014/main" id="{983BF1BA-FBB9-A91E-7B16-5195AC8D51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6346825" y="1262267"/>
              <a:ext cx="1283771" cy="963666"/>
            </a:xfrm>
            <a:prstGeom prst="rect">
              <a:avLst/>
            </a:prstGeom>
            <a:noFill/>
          </p:spPr>
        </p:pic>
        <p:pic>
          <p:nvPicPr>
            <p:cNvPr id="52" name="Picture 2" descr="sea-waves-wallpaper">
              <a:extLst>
                <a:ext uri="{FF2B5EF4-FFF2-40B4-BE49-F238E27FC236}">
                  <a16:creationId xmlns:a16="http://schemas.microsoft.com/office/drawing/2014/main" id="{283C3FE1-33DA-39E3-D128-E0426115FD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7800596" y="1262267"/>
              <a:ext cx="1283771" cy="963666"/>
            </a:xfrm>
            <a:prstGeom prst="rect">
              <a:avLst/>
            </a:prstGeom>
            <a:noFill/>
          </p:spPr>
        </p:pic>
      </p:grpSp>
      <p:sp>
        <p:nvSpPr>
          <p:cNvPr id="53" name="AutoShape 32">
            <a:extLst>
              <a:ext uri="{FF2B5EF4-FFF2-40B4-BE49-F238E27FC236}">
                <a16:creationId xmlns:a16="http://schemas.microsoft.com/office/drawing/2014/main" id="{1213EEE8-26CE-6AAA-A036-80BEDE6A97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0228" y="5369749"/>
            <a:ext cx="533400" cy="457200"/>
          </a:xfrm>
          <a:prstGeom prst="star16">
            <a:avLst>
              <a:gd name="adj" fmla="val 37500"/>
            </a:avLst>
          </a:prstGeom>
          <a:solidFill>
            <a:srgbClr val="8111B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4" name="Group 142">
            <a:extLst>
              <a:ext uri="{FF2B5EF4-FFF2-40B4-BE49-F238E27FC236}">
                <a16:creationId xmlns:a16="http://schemas.microsoft.com/office/drawing/2014/main" id="{FE54D051-8016-3692-B2D0-F2152E6D4557}"/>
              </a:ext>
            </a:extLst>
          </p:cNvPr>
          <p:cNvGrpSpPr>
            <a:grpSpLocks/>
          </p:cNvGrpSpPr>
          <p:nvPr/>
        </p:nvGrpSpPr>
        <p:grpSpPr bwMode="auto">
          <a:xfrm>
            <a:off x="7131399" y="5440776"/>
            <a:ext cx="304800" cy="290513"/>
            <a:chOff x="1776" y="2256"/>
            <a:chExt cx="288" cy="279"/>
          </a:xfrm>
        </p:grpSpPr>
        <p:grpSp>
          <p:nvGrpSpPr>
            <p:cNvPr id="55" name="Group 143">
              <a:extLst>
                <a:ext uri="{FF2B5EF4-FFF2-40B4-BE49-F238E27FC236}">
                  <a16:creationId xmlns:a16="http://schemas.microsoft.com/office/drawing/2014/main" id="{E4A62B24-D418-AF1F-B051-1F736255F39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4" y="2256"/>
              <a:ext cx="240" cy="279"/>
              <a:chOff x="1392" y="3408"/>
              <a:chExt cx="240" cy="279"/>
            </a:xfrm>
          </p:grpSpPr>
          <p:sp>
            <p:nvSpPr>
              <p:cNvPr id="58" name="Line 144">
                <a:extLst>
                  <a:ext uri="{FF2B5EF4-FFF2-40B4-BE49-F238E27FC236}">
                    <a16:creationId xmlns:a16="http://schemas.microsoft.com/office/drawing/2014/main" id="{08BCCFC4-1A5C-E756-0C9E-0EE7E29E9B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88" y="3408"/>
                <a:ext cx="144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9" name="Arc 145">
                <a:extLst>
                  <a:ext uri="{FF2B5EF4-FFF2-40B4-BE49-F238E27FC236}">
                    <a16:creationId xmlns:a16="http://schemas.microsoft.com/office/drawing/2014/main" id="{65A49E07-D381-4C94-C92B-EB720C3E94B2}"/>
                  </a:ext>
                </a:extLst>
              </p:cNvPr>
              <p:cNvSpPr>
                <a:spLocks/>
              </p:cNvSpPr>
              <p:nvPr/>
            </p:nvSpPr>
            <p:spPr bwMode="auto">
              <a:xfrm rot="8231743">
                <a:off x="1421" y="3507"/>
                <a:ext cx="185" cy="180"/>
              </a:xfrm>
              <a:custGeom>
                <a:avLst/>
                <a:gdLst>
                  <a:gd name="G0" fmla="+- 6128 0 0"/>
                  <a:gd name="G1" fmla="+- 21600 0 0"/>
                  <a:gd name="G2" fmla="+- 21600 0 0"/>
                  <a:gd name="T0" fmla="*/ 0 w 27728"/>
                  <a:gd name="T1" fmla="*/ 888 h 27046"/>
                  <a:gd name="T2" fmla="*/ 27029 w 27728"/>
                  <a:gd name="T3" fmla="*/ 27046 h 27046"/>
                  <a:gd name="T4" fmla="*/ 6128 w 27728"/>
                  <a:gd name="T5" fmla="*/ 21600 h 270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728" h="27046" fill="none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</a:path>
                  <a:path w="27728" h="27046" stroke="0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  <a:lnTo>
                      <a:pt x="6128" y="21600"/>
                    </a:lnTo>
                    <a:close/>
                  </a:path>
                </a:pathLst>
              </a:cu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0" name="Line 146">
                <a:extLst>
                  <a:ext uri="{FF2B5EF4-FFF2-40B4-BE49-F238E27FC236}">
                    <a16:creationId xmlns:a16="http://schemas.microsoft.com/office/drawing/2014/main" id="{E0DF9AA7-0502-EEA7-47BE-A1F7651244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392" y="3408"/>
                <a:ext cx="96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56" name="Arc 147">
              <a:extLst>
                <a:ext uri="{FF2B5EF4-FFF2-40B4-BE49-F238E27FC236}">
                  <a16:creationId xmlns:a16="http://schemas.microsoft.com/office/drawing/2014/main" id="{2253A98B-8179-0819-9731-0B5D2F82D1D7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781" y="2299"/>
              <a:ext cx="181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376"/>
                <a:gd name="T1" fmla="*/ 0 h 21600"/>
                <a:gd name="T2" fmla="*/ 20376 w 20376"/>
                <a:gd name="T3" fmla="*/ 14435 h 21600"/>
                <a:gd name="T4" fmla="*/ 0 w 20376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376" h="21600" fill="none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</a:path>
                <a:path w="20376" h="21600" stroke="0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Arc 148">
              <a:extLst>
                <a:ext uri="{FF2B5EF4-FFF2-40B4-BE49-F238E27FC236}">
                  <a16:creationId xmlns:a16="http://schemas.microsoft.com/office/drawing/2014/main" id="{C68483D2-830C-A145-6EEB-5406DC9E4D46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846" y="2330"/>
              <a:ext cx="148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16672"/>
                <a:gd name="T1" fmla="*/ 0 h 21600"/>
                <a:gd name="T2" fmla="*/ 16672 w 16672"/>
                <a:gd name="T3" fmla="*/ 7868 h 21600"/>
                <a:gd name="T4" fmla="*/ 0 w 1667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672" h="21600" fill="none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</a:path>
                <a:path w="16672" h="21600" stroke="0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0D624DB5-57C6-701D-1630-D1975C3954EA}"/>
              </a:ext>
            </a:extLst>
          </p:cNvPr>
          <p:cNvSpPr/>
          <p:nvPr/>
        </p:nvSpPr>
        <p:spPr>
          <a:xfrm>
            <a:off x="5352824" y="2738414"/>
            <a:ext cx="2744625" cy="3633253"/>
          </a:xfrm>
          <a:prstGeom prst="rect">
            <a:avLst/>
          </a:prstGeom>
          <a:solidFill>
            <a:schemeClr val="bg1">
              <a:lumMod val="75000"/>
              <a:alpha val="48306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1365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285461"/>
          </a:xfrm>
        </p:spPr>
        <p:txBody>
          <a:bodyPr>
            <a:normAutofit/>
          </a:bodyPr>
          <a:lstStyle/>
          <a:p>
            <a:r>
              <a:rPr lang="en-US" sz="2700" dirty="0"/>
              <a:t>Selection Bias: Difference Between Potential Outcome and Observed Reality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72FD8-E5B6-C319-0168-3338C518DB88}"/>
              </a:ext>
            </a:extLst>
          </p:cNvPr>
          <p:cNvSpPr txBox="1"/>
          <p:nvPr/>
        </p:nvSpPr>
        <p:spPr>
          <a:xfrm>
            <a:off x="126127" y="1194868"/>
            <a:ext cx="89127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/>
          </a:p>
          <a:p>
            <a:endParaRPr lang="en-US" sz="2400" b="1" dirty="0"/>
          </a:p>
          <a:p>
            <a:r>
              <a:rPr lang="en-US" sz="2400" b="1" dirty="0"/>
              <a:t>What would have been at wavy invert site if no waves – </a:t>
            </a:r>
          </a:p>
          <a:p>
            <a:r>
              <a:rPr lang="en-US" sz="2400" b="1" dirty="0"/>
              <a:t>	observation of inverts at sites without waves</a:t>
            </a:r>
          </a:p>
        </p:txBody>
      </p:sp>
      <p:pic>
        <p:nvPicPr>
          <p:cNvPr id="6" name="Picture 247" descr="(0)48">
            <a:extLst>
              <a:ext uri="{FF2B5EF4-FFF2-40B4-BE49-F238E27FC236}">
                <a16:creationId xmlns:a16="http://schemas.microsoft.com/office/drawing/2014/main" id="{A8537D4A-14A7-543D-D8B4-C97B732E0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78472" y="3716322"/>
            <a:ext cx="1824038" cy="1140619"/>
          </a:xfrm>
          <a:prstGeom prst="rect">
            <a:avLst/>
          </a:prstGeo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CD769F-2299-7664-5EF5-787848BDB99C}"/>
              </a:ext>
            </a:extLst>
          </p:cNvPr>
          <p:cNvSpPr txBox="1"/>
          <p:nvPr/>
        </p:nvSpPr>
        <p:spPr>
          <a:xfrm>
            <a:off x="1553324" y="3247951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Imagined</a:t>
            </a:r>
          </a:p>
        </p:txBody>
      </p:sp>
      <p:pic>
        <p:nvPicPr>
          <p:cNvPr id="13" name="Picture 247" descr="(0)48">
            <a:extLst>
              <a:ext uri="{FF2B5EF4-FFF2-40B4-BE49-F238E27FC236}">
                <a16:creationId xmlns:a16="http://schemas.microsoft.com/office/drawing/2014/main" id="{1EFB754C-AA7F-CAC4-3CBC-F54962924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66638" y="3716322"/>
            <a:ext cx="1824038" cy="1140619"/>
          </a:xfrm>
          <a:prstGeom prst="rect">
            <a:avLst/>
          </a:prstGeom>
          <a:noFill/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C938295-DDF9-4CF5-D008-4FD58DA892C9}"/>
              </a:ext>
            </a:extLst>
          </p:cNvPr>
          <p:cNvSpPr txBox="1"/>
          <p:nvPr/>
        </p:nvSpPr>
        <p:spPr>
          <a:xfrm>
            <a:off x="6141490" y="3247951"/>
            <a:ext cx="1098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Observed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415C30-DF63-18C9-D988-25160A8623FE}"/>
              </a:ext>
            </a:extLst>
          </p:cNvPr>
          <p:cNvSpPr txBox="1"/>
          <p:nvPr/>
        </p:nvSpPr>
        <p:spPr>
          <a:xfrm>
            <a:off x="4182024" y="3432617"/>
            <a:ext cx="57740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/>
              <a:t>-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0F4ED5-6B55-7D5B-9D71-08FB8496A5C4}"/>
              </a:ext>
            </a:extLst>
          </p:cNvPr>
          <p:cNvSpPr txBox="1"/>
          <p:nvPr/>
        </p:nvSpPr>
        <p:spPr>
          <a:xfrm>
            <a:off x="1405495" y="5050725"/>
            <a:ext cx="136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Sites 1 and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9F5D92-DFA5-A18F-1D07-CFA362F9FFFC}"/>
              </a:ext>
            </a:extLst>
          </p:cNvPr>
          <p:cNvSpPr txBox="1"/>
          <p:nvPr/>
        </p:nvSpPr>
        <p:spPr>
          <a:xfrm>
            <a:off x="6130228" y="5018378"/>
            <a:ext cx="136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Sites 3 and 4</a:t>
            </a:r>
          </a:p>
        </p:txBody>
      </p:sp>
      <p:sp>
        <p:nvSpPr>
          <p:cNvPr id="25" name="AutoShape 32">
            <a:extLst>
              <a:ext uri="{FF2B5EF4-FFF2-40B4-BE49-F238E27FC236}">
                <a16:creationId xmlns:a16="http://schemas.microsoft.com/office/drawing/2014/main" id="{52B5E1E0-D5ED-23B9-366A-91F0428AB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9514" y="5709529"/>
            <a:ext cx="533400" cy="457200"/>
          </a:xfrm>
          <a:prstGeom prst="star16">
            <a:avLst>
              <a:gd name="adj" fmla="val 37500"/>
            </a:avLst>
          </a:prstGeom>
          <a:solidFill>
            <a:srgbClr val="8111B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6" name="Group 142">
            <a:extLst>
              <a:ext uri="{FF2B5EF4-FFF2-40B4-BE49-F238E27FC236}">
                <a16:creationId xmlns:a16="http://schemas.microsoft.com/office/drawing/2014/main" id="{0078B2FC-4943-6340-BFF3-91D74269465A}"/>
              </a:ext>
            </a:extLst>
          </p:cNvPr>
          <p:cNvGrpSpPr>
            <a:grpSpLocks/>
          </p:cNvGrpSpPr>
          <p:nvPr/>
        </p:nvGrpSpPr>
        <p:grpSpPr bwMode="auto">
          <a:xfrm>
            <a:off x="2470685" y="5780556"/>
            <a:ext cx="304800" cy="290513"/>
            <a:chOff x="1776" y="2256"/>
            <a:chExt cx="288" cy="279"/>
          </a:xfrm>
        </p:grpSpPr>
        <p:grpSp>
          <p:nvGrpSpPr>
            <p:cNvPr id="27" name="Group 143">
              <a:extLst>
                <a:ext uri="{FF2B5EF4-FFF2-40B4-BE49-F238E27FC236}">
                  <a16:creationId xmlns:a16="http://schemas.microsoft.com/office/drawing/2014/main" id="{79B141C0-AFBE-0E1A-CFF8-EBC4D9DEBA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4" y="2256"/>
              <a:ext cx="240" cy="279"/>
              <a:chOff x="1392" y="3408"/>
              <a:chExt cx="240" cy="279"/>
            </a:xfrm>
          </p:grpSpPr>
          <p:sp>
            <p:nvSpPr>
              <p:cNvPr id="30" name="Line 144">
                <a:extLst>
                  <a:ext uri="{FF2B5EF4-FFF2-40B4-BE49-F238E27FC236}">
                    <a16:creationId xmlns:a16="http://schemas.microsoft.com/office/drawing/2014/main" id="{2D05C7B9-7E23-2A08-4F58-82E90F99D8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88" y="3408"/>
                <a:ext cx="144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" name="Arc 145">
                <a:extLst>
                  <a:ext uri="{FF2B5EF4-FFF2-40B4-BE49-F238E27FC236}">
                    <a16:creationId xmlns:a16="http://schemas.microsoft.com/office/drawing/2014/main" id="{87C48A45-0F04-B434-1FA0-197D98A5A722}"/>
                  </a:ext>
                </a:extLst>
              </p:cNvPr>
              <p:cNvSpPr>
                <a:spLocks/>
              </p:cNvSpPr>
              <p:nvPr/>
            </p:nvSpPr>
            <p:spPr bwMode="auto">
              <a:xfrm rot="8231743">
                <a:off x="1421" y="3507"/>
                <a:ext cx="185" cy="180"/>
              </a:xfrm>
              <a:custGeom>
                <a:avLst/>
                <a:gdLst>
                  <a:gd name="G0" fmla="+- 6128 0 0"/>
                  <a:gd name="G1" fmla="+- 21600 0 0"/>
                  <a:gd name="G2" fmla="+- 21600 0 0"/>
                  <a:gd name="T0" fmla="*/ 0 w 27728"/>
                  <a:gd name="T1" fmla="*/ 888 h 27046"/>
                  <a:gd name="T2" fmla="*/ 27029 w 27728"/>
                  <a:gd name="T3" fmla="*/ 27046 h 27046"/>
                  <a:gd name="T4" fmla="*/ 6128 w 27728"/>
                  <a:gd name="T5" fmla="*/ 21600 h 270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728" h="27046" fill="none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</a:path>
                  <a:path w="27728" h="27046" stroke="0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  <a:lnTo>
                      <a:pt x="6128" y="21600"/>
                    </a:lnTo>
                    <a:close/>
                  </a:path>
                </a:pathLst>
              </a:cu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" name="Line 146">
                <a:extLst>
                  <a:ext uri="{FF2B5EF4-FFF2-40B4-BE49-F238E27FC236}">
                    <a16:creationId xmlns:a16="http://schemas.microsoft.com/office/drawing/2014/main" id="{8FED244F-E9EC-A84D-842C-7000FDBCD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392" y="3408"/>
                <a:ext cx="96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8" name="Arc 147">
              <a:extLst>
                <a:ext uri="{FF2B5EF4-FFF2-40B4-BE49-F238E27FC236}">
                  <a16:creationId xmlns:a16="http://schemas.microsoft.com/office/drawing/2014/main" id="{66145DF4-BC56-73F0-F11B-D392B0B459DA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781" y="2299"/>
              <a:ext cx="181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376"/>
                <a:gd name="T1" fmla="*/ 0 h 21600"/>
                <a:gd name="T2" fmla="*/ 20376 w 20376"/>
                <a:gd name="T3" fmla="*/ 14435 h 21600"/>
                <a:gd name="T4" fmla="*/ 0 w 20376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376" h="21600" fill="none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</a:path>
                <a:path w="20376" h="21600" stroke="0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Arc 148">
              <a:extLst>
                <a:ext uri="{FF2B5EF4-FFF2-40B4-BE49-F238E27FC236}">
                  <a16:creationId xmlns:a16="http://schemas.microsoft.com/office/drawing/2014/main" id="{6EA8CBE8-6F67-975E-37FD-40D57EAE98FB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846" y="2330"/>
              <a:ext cx="148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16672"/>
                <a:gd name="T1" fmla="*/ 0 h 21600"/>
                <a:gd name="T2" fmla="*/ 16672 w 16672"/>
                <a:gd name="T3" fmla="*/ 7868 h 21600"/>
                <a:gd name="T4" fmla="*/ 0 w 1667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672" h="21600" fill="none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</a:path>
                <a:path w="16672" h="21600" stroke="0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3" name="AutoShape 32">
            <a:extLst>
              <a:ext uri="{FF2B5EF4-FFF2-40B4-BE49-F238E27FC236}">
                <a16:creationId xmlns:a16="http://schemas.microsoft.com/office/drawing/2014/main" id="{0533CF16-A265-43C3-C546-E23778AA86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0228" y="5613479"/>
            <a:ext cx="533400" cy="457200"/>
          </a:xfrm>
          <a:prstGeom prst="star16">
            <a:avLst>
              <a:gd name="adj" fmla="val 37500"/>
            </a:avLst>
          </a:prstGeom>
          <a:solidFill>
            <a:srgbClr val="8111B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4" name="Group 142">
            <a:extLst>
              <a:ext uri="{FF2B5EF4-FFF2-40B4-BE49-F238E27FC236}">
                <a16:creationId xmlns:a16="http://schemas.microsoft.com/office/drawing/2014/main" id="{B7E4D946-9656-AFCE-4978-902C8AE60619}"/>
              </a:ext>
            </a:extLst>
          </p:cNvPr>
          <p:cNvGrpSpPr>
            <a:grpSpLocks/>
          </p:cNvGrpSpPr>
          <p:nvPr/>
        </p:nvGrpSpPr>
        <p:grpSpPr bwMode="auto">
          <a:xfrm>
            <a:off x="7131399" y="5684506"/>
            <a:ext cx="304800" cy="290513"/>
            <a:chOff x="1776" y="2256"/>
            <a:chExt cx="288" cy="279"/>
          </a:xfrm>
        </p:grpSpPr>
        <p:grpSp>
          <p:nvGrpSpPr>
            <p:cNvPr id="35" name="Group 143">
              <a:extLst>
                <a:ext uri="{FF2B5EF4-FFF2-40B4-BE49-F238E27FC236}">
                  <a16:creationId xmlns:a16="http://schemas.microsoft.com/office/drawing/2014/main" id="{AD1CF60C-395E-D9F4-6280-45F447CCCF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4" y="2256"/>
              <a:ext cx="240" cy="279"/>
              <a:chOff x="1392" y="3408"/>
              <a:chExt cx="240" cy="279"/>
            </a:xfrm>
          </p:grpSpPr>
          <p:sp>
            <p:nvSpPr>
              <p:cNvPr id="38" name="Line 144">
                <a:extLst>
                  <a:ext uri="{FF2B5EF4-FFF2-40B4-BE49-F238E27FC236}">
                    <a16:creationId xmlns:a16="http://schemas.microsoft.com/office/drawing/2014/main" id="{E4E02FB8-4733-4A9D-CD2B-981ACE73CA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88" y="3408"/>
                <a:ext cx="144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Arc 145">
                <a:extLst>
                  <a:ext uri="{FF2B5EF4-FFF2-40B4-BE49-F238E27FC236}">
                    <a16:creationId xmlns:a16="http://schemas.microsoft.com/office/drawing/2014/main" id="{9A947BE5-858C-8712-ED42-FD706ABEDAC9}"/>
                  </a:ext>
                </a:extLst>
              </p:cNvPr>
              <p:cNvSpPr>
                <a:spLocks/>
              </p:cNvSpPr>
              <p:nvPr/>
            </p:nvSpPr>
            <p:spPr bwMode="auto">
              <a:xfrm rot="8231743">
                <a:off x="1421" y="3507"/>
                <a:ext cx="185" cy="180"/>
              </a:xfrm>
              <a:custGeom>
                <a:avLst/>
                <a:gdLst>
                  <a:gd name="G0" fmla="+- 6128 0 0"/>
                  <a:gd name="G1" fmla="+- 21600 0 0"/>
                  <a:gd name="G2" fmla="+- 21600 0 0"/>
                  <a:gd name="T0" fmla="*/ 0 w 27728"/>
                  <a:gd name="T1" fmla="*/ 888 h 27046"/>
                  <a:gd name="T2" fmla="*/ 27029 w 27728"/>
                  <a:gd name="T3" fmla="*/ 27046 h 27046"/>
                  <a:gd name="T4" fmla="*/ 6128 w 27728"/>
                  <a:gd name="T5" fmla="*/ 21600 h 270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728" h="27046" fill="none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</a:path>
                  <a:path w="27728" h="27046" stroke="0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  <a:lnTo>
                      <a:pt x="6128" y="21600"/>
                    </a:lnTo>
                    <a:close/>
                  </a:path>
                </a:pathLst>
              </a:cu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" name="Line 146">
                <a:extLst>
                  <a:ext uri="{FF2B5EF4-FFF2-40B4-BE49-F238E27FC236}">
                    <a16:creationId xmlns:a16="http://schemas.microsoft.com/office/drawing/2014/main" id="{1333B026-F7D0-CAAB-22B1-3034718C7D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392" y="3408"/>
                <a:ext cx="96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6" name="Arc 147">
              <a:extLst>
                <a:ext uri="{FF2B5EF4-FFF2-40B4-BE49-F238E27FC236}">
                  <a16:creationId xmlns:a16="http://schemas.microsoft.com/office/drawing/2014/main" id="{EDC0E458-9375-BEA3-D9B9-A7C33ECB9513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781" y="2299"/>
              <a:ext cx="181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376"/>
                <a:gd name="T1" fmla="*/ 0 h 21600"/>
                <a:gd name="T2" fmla="*/ 20376 w 20376"/>
                <a:gd name="T3" fmla="*/ 14435 h 21600"/>
                <a:gd name="T4" fmla="*/ 0 w 20376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376" h="21600" fill="none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</a:path>
                <a:path w="20376" h="21600" stroke="0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Arc 148">
              <a:extLst>
                <a:ext uri="{FF2B5EF4-FFF2-40B4-BE49-F238E27FC236}">
                  <a16:creationId xmlns:a16="http://schemas.microsoft.com/office/drawing/2014/main" id="{D447A1A9-E87D-A395-0108-452C91578EE5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846" y="2330"/>
              <a:ext cx="148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16672"/>
                <a:gd name="T1" fmla="*/ 0 h 21600"/>
                <a:gd name="T2" fmla="*/ 16672 w 16672"/>
                <a:gd name="T3" fmla="*/ 7868 h 21600"/>
                <a:gd name="T4" fmla="*/ 0 w 1667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672" h="21600" fill="none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</a:path>
                <a:path w="16672" h="21600" stroke="0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E1A34ABD-3427-CE54-E04B-B63FD3DB3753}"/>
              </a:ext>
            </a:extLst>
          </p:cNvPr>
          <p:cNvSpPr/>
          <p:nvPr/>
        </p:nvSpPr>
        <p:spPr>
          <a:xfrm>
            <a:off x="847642" y="2842580"/>
            <a:ext cx="2744625" cy="3633253"/>
          </a:xfrm>
          <a:prstGeom prst="rect">
            <a:avLst/>
          </a:prstGeom>
          <a:solidFill>
            <a:schemeClr val="bg1">
              <a:lumMod val="75000"/>
              <a:alpha val="48306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6910B8-574A-2385-37FA-D960AD9E6E5B}"/>
              </a:ext>
            </a:extLst>
          </p:cNvPr>
          <p:cNvSpPr txBox="1"/>
          <p:nvPr/>
        </p:nvSpPr>
        <p:spPr>
          <a:xfrm>
            <a:off x="3756137" y="6166729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 Selection Bias</a:t>
            </a:r>
          </a:p>
        </p:txBody>
      </p:sp>
    </p:spTree>
    <p:extLst>
      <p:ext uri="{BB962C8B-B14F-4D97-AF65-F5344CB8AC3E}">
        <p14:creationId xmlns:p14="http://schemas.microsoft.com/office/powerpoint/2010/main" val="3386186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285461"/>
          </a:xfrm>
        </p:spPr>
        <p:txBody>
          <a:bodyPr>
            <a:normAutofit/>
          </a:bodyPr>
          <a:lstStyle/>
          <a:p>
            <a:r>
              <a:rPr lang="en-US" sz="2700" dirty="0"/>
              <a:t>Selection Bias: Difference Between Potential Outcome and Observed Reality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72FD8-E5B6-C319-0168-3338C518DB88}"/>
              </a:ext>
            </a:extLst>
          </p:cNvPr>
          <p:cNvSpPr txBox="1"/>
          <p:nvPr/>
        </p:nvSpPr>
        <p:spPr>
          <a:xfrm>
            <a:off x="126127" y="1194868"/>
            <a:ext cx="89127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/>
          </a:p>
          <a:p>
            <a:endParaRPr lang="en-US" sz="2400" b="1" dirty="0"/>
          </a:p>
          <a:p>
            <a:r>
              <a:rPr lang="en-US" sz="2400" b="1" dirty="0"/>
              <a:t>What would have been at wavy invert site if no waves – </a:t>
            </a:r>
          </a:p>
          <a:p>
            <a:r>
              <a:rPr lang="en-US" sz="2400" b="1" dirty="0"/>
              <a:t>	observation of inverts at sites without waves</a:t>
            </a:r>
          </a:p>
        </p:txBody>
      </p:sp>
      <p:pic>
        <p:nvPicPr>
          <p:cNvPr id="6" name="Picture 247" descr="(0)48">
            <a:extLst>
              <a:ext uri="{FF2B5EF4-FFF2-40B4-BE49-F238E27FC236}">
                <a16:creationId xmlns:a16="http://schemas.microsoft.com/office/drawing/2014/main" id="{A8537D4A-14A7-543D-D8B4-C97B732E0F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78472" y="3716322"/>
            <a:ext cx="1824038" cy="1140619"/>
          </a:xfrm>
          <a:prstGeom prst="rect">
            <a:avLst/>
          </a:prstGeo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CD769F-2299-7664-5EF5-787848BDB99C}"/>
              </a:ext>
            </a:extLst>
          </p:cNvPr>
          <p:cNvSpPr txBox="1"/>
          <p:nvPr/>
        </p:nvSpPr>
        <p:spPr>
          <a:xfrm>
            <a:off x="1553324" y="3247951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Imagined</a:t>
            </a:r>
          </a:p>
        </p:txBody>
      </p:sp>
      <p:pic>
        <p:nvPicPr>
          <p:cNvPr id="13" name="Picture 247" descr="(0)48">
            <a:extLst>
              <a:ext uri="{FF2B5EF4-FFF2-40B4-BE49-F238E27FC236}">
                <a16:creationId xmlns:a16="http://schemas.microsoft.com/office/drawing/2014/main" id="{1EFB754C-AA7F-CAC4-3CBC-F54962924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66638" y="3716322"/>
            <a:ext cx="1824038" cy="1140619"/>
          </a:xfrm>
          <a:prstGeom prst="rect">
            <a:avLst/>
          </a:prstGeom>
          <a:noFill/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C938295-DDF9-4CF5-D008-4FD58DA892C9}"/>
              </a:ext>
            </a:extLst>
          </p:cNvPr>
          <p:cNvSpPr txBox="1"/>
          <p:nvPr/>
        </p:nvSpPr>
        <p:spPr>
          <a:xfrm>
            <a:off x="6141490" y="3247951"/>
            <a:ext cx="1098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Observed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415C30-DF63-18C9-D988-25160A8623FE}"/>
              </a:ext>
            </a:extLst>
          </p:cNvPr>
          <p:cNvSpPr txBox="1"/>
          <p:nvPr/>
        </p:nvSpPr>
        <p:spPr>
          <a:xfrm>
            <a:off x="4182024" y="3432617"/>
            <a:ext cx="57740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/>
              <a:t>-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0F4ED5-6B55-7D5B-9D71-08FB8496A5C4}"/>
              </a:ext>
            </a:extLst>
          </p:cNvPr>
          <p:cNvSpPr txBox="1"/>
          <p:nvPr/>
        </p:nvSpPr>
        <p:spPr>
          <a:xfrm>
            <a:off x="1405495" y="5050725"/>
            <a:ext cx="136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Sites 1 and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9F5D92-DFA5-A18F-1D07-CFA362F9FFFC}"/>
              </a:ext>
            </a:extLst>
          </p:cNvPr>
          <p:cNvSpPr txBox="1"/>
          <p:nvPr/>
        </p:nvSpPr>
        <p:spPr>
          <a:xfrm>
            <a:off x="6130228" y="5018378"/>
            <a:ext cx="136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Sites 3 and 4</a:t>
            </a:r>
          </a:p>
        </p:txBody>
      </p:sp>
      <p:sp>
        <p:nvSpPr>
          <p:cNvPr id="25" name="AutoShape 32">
            <a:extLst>
              <a:ext uri="{FF2B5EF4-FFF2-40B4-BE49-F238E27FC236}">
                <a16:creationId xmlns:a16="http://schemas.microsoft.com/office/drawing/2014/main" id="{52B5E1E0-D5ED-23B9-366A-91F0428AB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9514" y="5709529"/>
            <a:ext cx="533400" cy="457200"/>
          </a:xfrm>
          <a:prstGeom prst="star16">
            <a:avLst>
              <a:gd name="adj" fmla="val 37500"/>
            </a:avLst>
          </a:prstGeom>
          <a:solidFill>
            <a:srgbClr val="8111B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6" name="Group 142">
            <a:extLst>
              <a:ext uri="{FF2B5EF4-FFF2-40B4-BE49-F238E27FC236}">
                <a16:creationId xmlns:a16="http://schemas.microsoft.com/office/drawing/2014/main" id="{0078B2FC-4943-6340-BFF3-91D74269465A}"/>
              </a:ext>
            </a:extLst>
          </p:cNvPr>
          <p:cNvGrpSpPr>
            <a:grpSpLocks/>
          </p:cNvGrpSpPr>
          <p:nvPr/>
        </p:nvGrpSpPr>
        <p:grpSpPr bwMode="auto">
          <a:xfrm>
            <a:off x="2470685" y="5780556"/>
            <a:ext cx="304800" cy="290513"/>
            <a:chOff x="1776" y="2256"/>
            <a:chExt cx="288" cy="279"/>
          </a:xfrm>
        </p:grpSpPr>
        <p:grpSp>
          <p:nvGrpSpPr>
            <p:cNvPr id="27" name="Group 143">
              <a:extLst>
                <a:ext uri="{FF2B5EF4-FFF2-40B4-BE49-F238E27FC236}">
                  <a16:creationId xmlns:a16="http://schemas.microsoft.com/office/drawing/2014/main" id="{79B141C0-AFBE-0E1A-CFF8-EBC4D9DEBA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4" y="2256"/>
              <a:ext cx="240" cy="279"/>
              <a:chOff x="1392" y="3408"/>
              <a:chExt cx="240" cy="279"/>
            </a:xfrm>
          </p:grpSpPr>
          <p:sp>
            <p:nvSpPr>
              <p:cNvPr id="30" name="Line 144">
                <a:extLst>
                  <a:ext uri="{FF2B5EF4-FFF2-40B4-BE49-F238E27FC236}">
                    <a16:creationId xmlns:a16="http://schemas.microsoft.com/office/drawing/2014/main" id="{2D05C7B9-7E23-2A08-4F58-82E90F99D8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88" y="3408"/>
                <a:ext cx="144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" name="Arc 145">
                <a:extLst>
                  <a:ext uri="{FF2B5EF4-FFF2-40B4-BE49-F238E27FC236}">
                    <a16:creationId xmlns:a16="http://schemas.microsoft.com/office/drawing/2014/main" id="{87C48A45-0F04-B434-1FA0-197D98A5A722}"/>
                  </a:ext>
                </a:extLst>
              </p:cNvPr>
              <p:cNvSpPr>
                <a:spLocks/>
              </p:cNvSpPr>
              <p:nvPr/>
            </p:nvSpPr>
            <p:spPr bwMode="auto">
              <a:xfrm rot="8231743">
                <a:off x="1421" y="3507"/>
                <a:ext cx="185" cy="180"/>
              </a:xfrm>
              <a:custGeom>
                <a:avLst/>
                <a:gdLst>
                  <a:gd name="G0" fmla="+- 6128 0 0"/>
                  <a:gd name="G1" fmla="+- 21600 0 0"/>
                  <a:gd name="G2" fmla="+- 21600 0 0"/>
                  <a:gd name="T0" fmla="*/ 0 w 27728"/>
                  <a:gd name="T1" fmla="*/ 888 h 27046"/>
                  <a:gd name="T2" fmla="*/ 27029 w 27728"/>
                  <a:gd name="T3" fmla="*/ 27046 h 27046"/>
                  <a:gd name="T4" fmla="*/ 6128 w 27728"/>
                  <a:gd name="T5" fmla="*/ 21600 h 270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728" h="27046" fill="none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</a:path>
                  <a:path w="27728" h="27046" stroke="0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  <a:lnTo>
                      <a:pt x="6128" y="21600"/>
                    </a:lnTo>
                    <a:close/>
                  </a:path>
                </a:pathLst>
              </a:cu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" name="Line 146">
                <a:extLst>
                  <a:ext uri="{FF2B5EF4-FFF2-40B4-BE49-F238E27FC236}">
                    <a16:creationId xmlns:a16="http://schemas.microsoft.com/office/drawing/2014/main" id="{8FED244F-E9EC-A84D-842C-7000FDBCD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392" y="3408"/>
                <a:ext cx="96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8" name="Arc 147">
              <a:extLst>
                <a:ext uri="{FF2B5EF4-FFF2-40B4-BE49-F238E27FC236}">
                  <a16:creationId xmlns:a16="http://schemas.microsoft.com/office/drawing/2014/main" id="{66145DF4-BC56-73F0-F11B-D392B0B459DA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781" y="2299"/>
              <a:ext cx="181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376"/>
                <a:gd name="T1" fmla="*/ 0 h 21600"/>
                <a:gd name="T2" fmla="*/ 20376 w 20376"/>
                <a:gd name="T3" fmla="*/ 14435 h 21600"/>
                <a:gd name="T4" fmla="*/ 0 w 20376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376" h="21600" fill="none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</a:path>
                <a:path w="20376" h="21600" stroke="0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Arc 148">
              <a:extLst>
                <a:ext uri="{FF2B5EF4-FFF2-40B4-BE49-F238E27FC236}">
                  <a16:creationId xmlns:a16="http://schemas.microsoft.com/office/drawing/2014/main" id="{6EA8CBE8-6F67-975E-37FD-40D57EAE98FB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846" y="2330"/>
              <a:ext cx="148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16672"/>
                <a:gd name="T1" fmla="*/ 0 h 21600"/>
                <a:gd name="T2" fmla="*/ 16672 w 16672"/>
                <a:gd name="T3" fmla="*/ 7868 h 21600"/>
                <a:gd name="T4" fmla="*/ 0 w 1667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672" h="21600" fill="none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</a:path>
                <a:path w="16672" h="21600" stroke="0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3" name="AutoShape 32">
            <a:extLst>
              <a:ext uri="{FF2B5EF4-FFF2-40B4-BE49-F238E27FC236}">
                <a16:creationId xmlns:a16="http://schemas.microsoft.com/office/drawing/2014/main" id="{0533CF16-A265-43C3-C546-E23778AA86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2941" y="5603993"/>
            <a:ext cx="533400" cy="457200"/>
          </a:xfrm>
          <a:prstGeom prst="star16">
            <a:avLst>
              <a:gd name="adj" fmla="val 37500"/>
            </a:avLst>
          </a:prstGeom>
          <a:solidFill>
            <a:srgbClr val="8111B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4" name="Group 142">
            <a:extLst>
              <a:ext uri="{FF2B5EF4-FFF2-40B4-BE49-F238E27FC236}">
                <a16:creationId xmlns:a16="http://schemas.microsoft.com/office/drawing/2014/main" id="{B7E4D946-9656-AFCE-4978-902C8AE60619}"/>
              </a:ext>
            </a:extLst>
          </p:cNvPr>
          <p:cNvGrpSpPr>
            <a:grpSpLocks/>
          </p:cNvGrpSpPr>
          <p:nvPr/>
        </p:nvGrpSpPr>
        <p:grpSpPr bwMode="auto">
          <a:xfrm>
            <a:off x="7131399" y="5684506"/>
            <a:ext cx="304800" cy="290513"/>
            <a:chOff x="1776" y="2256"/>
            <a:chExt cx="288" cy="279"/>
          </a:xfrm>
        </p:grpSpPr>
        <p:grpSp>
          <p:nvGrpSpPr>
            <p:cNvPr id="35" name="Group 143">
              <a:extLst>
                <a:ext uri="{FF2B5EF4-FFF2-40B4-BE49-F238E27FC236}">
                  <a16:creationId xmlns:a16="http://schemas.microsoft.com/office/drawing/2014/main" id="{AD1CF60C-395E-D9F4-6280-45F447CCCFD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4" y="2256"/>
              <a:ext cx="240" cy="279"/>
              <a:chOff x="1392" y="3408"/>
              <a:chExt cx="240" cy="279"/>
            </a:xfrm>
          </p:grpSpPr>
          <p:sp>
            <p:nvSpPr>
              <p:cNvPr id="38" name="Line 144">
                <a:extLst>
                  <a:ext uri="{FF2B5EF4-FFF2-40B4-BE49-F238E27FC236}">
                    <a16:creationId xmlns:a16="http://schemas.microsoft.com/office/drawing/2014/main" id="{E4E02FB8-4733-4A9D-CD2B-981ACE73CA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88" y="3408"/>
                <a:ext cx="144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Arc 145">
                <a:extLst>
                  <a:ext uri="{FF2B5EF4-FFF2-40B4-BE49-F238E27FC236}">
                    <a16:creationId xmlns:a16="http://schemas.microsoft.com/office/drawing/2014/main" id="{9A947BE5-858C-8712-ED42-FD706ABEDAC9}"/>
                  </a:ext>
                </a:extLst>
              </p:cNvPr>
              <p:cNvSpPr>
                <a:spLocks/>
              </p:cNvSpPr>
              <p:nvPr/>
            </p:nvSpPr>
            <p:spPr bwMode="auto">
              <a:xfrm rot="8231743">
                <a:off x="1421" y="3507"/>
                <a:ext cx="185" cy="180"/>
              </a:xfrm>
              <a:custGeom>
                <a:avLst/>
                <a:gdLst>
                  <a:gd name="G0" fmla="+- 6128 0 0"/>
                  <a:gd name="G1" fmla="+- 21600 0 0"/>
                  <a:gd name="G2" fmla="+- 21600 0 0"/>
                  <a:gd name="T0" fmla="*/ 0 w 27728"/>
                  <a:gd name="T1" fmla="*/ 888 h 27046"/>
                  <a:gd name="T2" fmla="*/ 27029 w 27728"/>
                  <a:gd name="T3" fmla="*/ 27046 h 27046"/>
                  <a:gd name="T4" fmla="*/ 6128 w 27728"/>
                  <a:gd name="T5" fmla="*/ 21600 h 270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728" h="27046" fill="none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</a:path>
                  <a:path w="27728" h="27046" stroke="0" extrusionOk="0">
                    <a:moveTo>
                      <a:pt x="-1" y="887"/>
                    </a:moveTo>
                    <a:cubicBezTo>
                      <a:pt x="1989" y="298"/>
                      <a:pt x="4053" y="0"/>
                      <a:pt x="6128" y="0"/>
                    </a:cubicBezTo>
                    <a:cubicBezTo>
                      <a:pt x="18057" y="0"/>
                      <a:pt x="27728" y="9670"/>
                      <a:pt x="27728" y="21600"/>
                    </a:cubicBezTo>
                    <a:cubicBezTo>
                      <a:pt x="27728" y="23437"/>
                      <a:pt x="27493" y="25267"/>
                      <a:pt x="27030" y="27046"/>
                    </a:cubicBezTo>
                    <a:lnTo>
                      <a:pt x="6128" y="21600"/>
                    </a:lnTo>
                    <a:close/>
                  </a:path>
                </a:pathLst>
              </a:cu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" name="Line 146">
                <a:extLst>
                  <a:ext uri="{FF2B5EF4-FFF2-40B4-BE49-F238E27FC236}">
                    <a16:creationId xmlns:a16="http://schemas.microsoft.com/office/drawing/2014/main" id="{1333B026-F7D0-CAAB-22B1-3034718C7D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392" y="3408"/>
                <a:ext cx="96" cy="192"/>
              </a:xfrm>
              <a:prstGeom prst="line">
                <a:avLst/>
              </a:prstGeom>
              <a:noFill/>
              <a:ln w="57150">
                <a:solidFill>
                  <a:srgbClr val="99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6" name="Arc 147">
              <a:extLst>
                <a:ext uri="{FF2B5EF4-FFF2-40B4-BE49-F238E27FC236}">
                  <a16:creationId xmlns:a16="http://schemas.microsoft.com/office/drawing/2014/main" id="{EDC0E458-9375-BEA3-D9B9-A7C33ECB9513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781" y="2299"/>
              <a:ext cx="181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20376"/>
                <a:gd name="T1" fmla="*/ 0 h 21600"/>
                <a:gd name="T2" fmla="*/ 20376 w 20376"/>
                <a:gd name="T3" fmla="*/ 14435 h 21600"/>
                <a:gd name="T4" fmla="*/ 0 w 20376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376" h="21600" fill="none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</a:path>
                <a:path w="20376" h="21600" stroke="0" extrusionOk="0">
                  <a:moveTo>
                    <a:pt x="0" y="0"/>
                  </a:moveTo>
                  <a:cubicBezTo>
                    <a:pt x="9167" y="0"/>
                    <a:pt x="17335" y="5786"/>
                    <a:pt x="20376" y="14434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Arc 148">
              <a:extLst>
                <a:ext uri="{FF2B5EF4-FFF2-40B4-BE49-F238E27FC236}">
                  <a16:creationId xmlns:a16="http://schemas.microsoft.com/office/drawing/2014/main" id="{D447A1A9-E87D-A395-0108-452C91578EE5}"/>
                </a:ext>
              </a:extLst>
            </p:cNvPr>
            <p:cNvSpPr>
              <a:spLocks/>
            </p:cNvSpPr>
            <p:nvPr/>
          </p:nvSpPr>
          <p:spPr bwMode="auto">
            <a:xfrm rot="5510091">
              <a:off x="1846" y="2330"/>
              <a:ext cx="148" cy="192"/>
            </a:xfrm>
            <a:custGeom>
              <a:avLst/>
              <a:gdLst>
                <a:gd name="G0" fmla="+- 0 0 0"/>
                <a:gd name="G1" fmla="+- 21600 0 0"/>
                <a:gd name="G2" fmla="+- 21600 0 0"/>
                <a:gd name="T0" fmla="*/ 0 w 16672"/>
                <a:gd name="T1" fmla="*/ 0 h 21600"/>
                <a:gd name="T2" fmla="*/ 16672 w 16672"/>
                <a:gd name="T3" fmla="*/ 7868 h 21600"/>
                <a:gd name="T4" fmla="*/ 0 w 16672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672" h="21600" fill="none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</a:path>
                <a:path w="16672" h="21600" stroke="0" extrusionOk="0">
                  <a:moveTo>
                    <a:pt x="0" y="0"/>
                  </a:moveTo>
                  <a:cubicBezTo>
                    <a:pt x="6453" y="0"/>
                    <a:pt x="12569" y="2885"/>
                    <a:pt x="16672" y="7867"/>
                  </a:cubicBezTo>
                  <a:lnTo>
                    <a:pt x="0" y="21600"/>
                  </a:lnTo>
                  <a:close/>
                </a:path>
              </a:pathLst>
            </a:custGeom>
            <a:noFill/>
            <a:ln w="28575">
              <a:solidFill>
                <a:srgbClr val="9933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E1A34ABD-3427-CE54-E04B-B63FD3DB3753}"/>
              </a:ext>
            </a:extLst>
          </p:cNvPr>
          <p:cNvSpPr/>
          <p:nvPr/>
        </p:nvSpPr>
        <p:spPr>
          <a:xfrm>
            <a:off x="847642" y="2842580"/>
            <a:ext cx="2744625" cy="3633253"/>
          </a:xfrm>
          <a:prstGeom prst="rect">
            <a:avLst/>
          </a:prstGeom>
          <a:solidFill>
            <a:schemeClr val="bg1">
              <a:lumMod val="75000"/>
              <a:alpha val="48306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6910B8-574A-2385-37FA-D960AD9E6E5B}"/>
              </a:ext>
            </a:extLst>
          </p:cNvPr>
          <p:cNvSpPr txBox="1"/>
          <p:nvPr/>
        </p:nvSpPr>
        <p:spPr>
          <a:xfrm>
            <a:off x="3657036" y="6180277"/>
            <a:ext cx="209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Some Selection Bias</a:t>
            </a:r>
          </a:p>
        </p:txBody>
      </p:sp>
      <p:grpSp>
        <p:nvGrpSpPr>
          <p:cNvPr id="4" name="Group 141">
            <a:extLst>
              <a:ext uri="{FF2B5EF4-FFF2-40B4-BE49-F238E27FC236}">
                <a16:creationId xmlns:a16="http://schemas.microsoft.com/office/drawing/2014/main" id="{F5DF2FE5-219C-189C-0D42-37934F97B164}"/>
              </a:ext>
            </a:extLst>
          </p:cNvPr>
          <p:cNvGrpSpPr>
            <a:grpSpLocks/>
          </p:cNvGrpSpPr>
          <p:nvPr/>
        </p:nvGrpSpPr>
        <p:grpSpPr bwMode="auto">
          <a:xfrm>
            <a:off x="5564894" y="5481777"/>
            <a:ext cx="850900" cy="692150"/>
            <a:chOff x="2304" y="1104"/>
            <a:chExt cx="536" cy="436"/>
          </a:xfrm>
        </p:grpSpPr>
        <p:sp>
          <p:nvSpPr>
            <p:cNvPr id="5" name="AutoShape 133">
              <a:extLst>
                <a:ext uri="{FF2B5EF4-FFF2-40B4-BE49-F238E27FC236}">
                  <a16:creationId xmlns:a16="http://schemas.microsoft.com/office/drawing/2014/main" id="{E129CE91-5BD8-7BA7-8E01-66E1F2C22F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8" y="1200"/>
              <a:ext cx="336" cy="240"/>
            </a:xfrm>
            <a:custGeom>
              <a:avLst/>
              <a:gdLst>
                <a:gd name="G0" fmla="+- 5400 0 0"/>
                <a:gd name="G1" fmla="+- 21600 0 5400"/>
                <a:gd name="G2" fmla="*/ 5400 1 2"/>
                <a:gd name="G3" fmla="+- 21600 0 G2"/>
                <a:gd name="G4" fmla="+/ 5400 21600 2"/>
                <a:gd name="G5" fmla="+/ G1 0 2"/>
                <a:gd name="G6" fmla="*/ 21600 21600 5400"/>
                <a:gd name="G7" fmla="*/ G6 1 2"/>
                <a:gd name="G8" fmla="+- 21600 0 G7"/>
                <a:gd name="G9" fmla="*/ 21600 1 2"/>
                <a:gd name="G10" fmla="+- 5400 0 G9"/>
                <a:gd name="G11" fmla="?: G10 G8 0"/>
                <a:gd name="G12" fmla="?: G10 G7 21600"/>
                <a:gd name="T0" fmla="*/ 18900 w 21600"/>
                <a:gd name="T1" fmla="*/ 10800 h 21600"/>
                <a:gd name="T2" fmla="*/ 10800 w 21600"/>
                <a:gd name="T3" fmla="*/ 21600 h 21600"/>
                <a:gd name="T4" fmla="*/ 2700 w 21600"/>
                <a:gd name="T5" fmla="*/ 10800 h 21600"/>
                <a:gd name="T6" fmla="*/ 10800 w 21600"/>
                <a:gd name="T7" fmla="*/ 0 h 21600"/>
                <a:gd name="T8" fmla="*/ 4500 w 21600"/>
                <a:gd name="T9" fmla="*/ 4500 h 21600"/>
                <a:gd name="T10" fmla="*/ 17100 w 21600"/>
                <a:gd name="T11" fmla="*/ 171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8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" name="Group 105">
              <a:extLst>
                <a:ext uri="{FF2B5EF4-FFF2-40B4-BE49-F238E27FC236}">
                  <a16:creationId xmlns:a16="http://schemas.microsoft.com/office/drawing/2014/main" id="{C3C54943-31E2-CD3C-D0FA-10AC40155C9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88" y="1104"/>
              <a:ext cx="48" cy="144"/>
              <a:chOff x="1200" y="912"/>
              <a:chExt cx="48" cy="144"/>
            </a:xfrm>
          </p:grpSpPr>
          <p:sp>
            <p:nvSpPr>
              <p:cNvPr id="55" name="Oval 106">
                <a:extLst>
                  <a:ext uri="{FF2B5EF4-FFF2-40B4-BE49-F238E27FC236}">
                    <a16:creationId xmlns:a16="http://schemas.microsoft.com/office/drawing/2014/main" id="{D0F9978A-B455-C3B4-058D-405B1A620F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12"/>
                <a:ext cx="48" cy="14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" name="Oval 107">
                <a:extLst>
                  <a:ext uri="{FF2B5EF4-FFF2-40B4-BE49-F238E27FC236}">
                    <a16:creationId xmlns:a16="http://schemas.microsoft.com/office/drawing/2014/main" id="{E671FE95-85D3-FDDB-14C8-330EB3ED57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60"/>
                <a:ext cx="48" cy="48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8" name="Group 108">
              <a:extLst>
                <a:ext uri="{FF2B5EF4-FFF2-40B4-BE49-F238E27FC236}">
                  <a16:creationId xmlns:a16="http://schemas.microsoft.com/office/drawing/2014/main" id="{5FF9F993-4D3C-43D7-A215-B969E11340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32" y="1104"/>
              <a:ext cx="48" cy="144"/>
              <a:chOff x="1200" y="912"/>
              <a:chExt cx="48" cy="144"/>
            </a:xfrm>
          </p:grpSpPr>
          <p:sp>
            <p:nvSpPr>
              <p:cNvPr id="53" name="Oval 109">
                <a:extLst>
                  <a:ext uri="{FF2B5EF4-FFF2-40B4-BE49-F238E27FC236}">
                    <a16:creationId xmlns:a16="http://schemas.microsoft.com/office/drawing/2014/main" id="{B262C0E1-E62F-2175-FA0E-B1E8B1C5E5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12"/>
                <a:ext cx="48" cy="144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4" name="Oval 110">
                <a:extLst>
                  <a:ext uri="{FF2B5EF4-FFF2-40B4-BE49-F238E27FC236}">
                    <a16:creationId xmlns:a16="http://schemas.microsoft.com/office/drawing/2014/main" id="{BDDC0AC5-479D-C0E0-A718-DDFB0450D3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960"/>
                <a:ext cx="48" cy="48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9" name="Group 111">
              <a:extLst>
                <a:ext uri="{FF2B5EF4-FFF2-40B4-BE49-F238E27FC236}">
                  <a16:creationId xmlns:a16="http://schemas.microsoft.com/office/drawing/2014/main" id="{F7A001D7-F173-2E6A-6ED5-E245E7C5BD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8" y="1212"/>
              <a:ext cx="152" cy="132"/>
              <a:chOff x="672" y="1020"/>
              <a:chExt cx="152" cy="132"/>
            </a:xfrm>
          </p:grpSpPr>
          <p:sp>
            <p:nvSpPr>
              <p:cNvPr id="48" name="Line 112">
                <a:extLst>
                  <a:ext uri="{FF2B5EF4-FFF2-40B4-BE49-F238E27FC236}">
                    <a16:creationId xmlns:a16="http://schemas.microsoft.com/office/drawing/2014/main" id="{3DE63E27-574F-8146-948E-6C7A2D7546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2" y="1056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" name="Line 113">
                <a:extLst>
                  <a:ext uri="{FF2B5EF4-FFF2-40B4-BE49-F238E27FC236}">
                    <a16:creationId xmlns:a16="http://schemas.microsoft.com/office/drawing/2014/main" id="{8796768A-3099-2326-42E3-47529909CB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68" y="1056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50" name="Group 114">
                <a:extLst>
                  <a:ext uri="{FF2B5EF4-FFF2-40B4-BE49-F238E27FC236}">
                    <a16:creationId xmlns:a16="http://schemas.microsoft.com/office/drawing/2014/main" id="{028F5066-DC91-6B8F-B0D8-9E1EF94B445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80" y="1020"/>
                <a:ext cx="144" cy="96"/>
                <a:chOff x="680" y="1020"/>
                <a:chExt cx="144" cy="96"/>
              </a:xfrm>
            </p:grpSpPr>
            <p:sp>
              <p:nvSpPr>
                <p:cNvPr id="51" name="Line 115">
                  <a:extLst>
                    <a:ext uri="{FF2B5EF4-FFF2-40B4-BE49-F238E27FC236}">
                      <a16:creationId xmlns:a16="http://schemas.microsoft.com/office/drawing/2014/main" id="{6E66F82B-2157-A1E9-E8DD-7B7C1113B8A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80" y="1020"/>
                  <a:ext cx="96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2" name="Line 116">
                  <a:extLst>
                    <a:ext uri="{FF2B5EF4-FFF2-40B4-BE49-F238E27FC236}">
                      <a16:creationId xmlns:a16="http://schemas.microsoft.com/office/drawing/2014/main" id="{A9BC683B-265C-5F64-CDBF-666A765FF5C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776" y="102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0" name="Group 121">
              <a:extLst>
                <a:ext uri="{FF2B5EF4-FFF2-40B4-BE49-F238E27FC236}">
                  <a16:creationId xmlns:a16="http://schemas.microsoft.com/office/drawing/2014/main" id="{FAA97C59-E825-D593-56DA-C8B6B385D736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304" y="1212"/>
              <a:ext cx="152" cy="132"/>
              <a:chOff x="672" y="1020"/>
              <a:chExt cx="152" cy="132"/>
            </a:xfrm>
          </p:grpSpPr>
          <p:sp>
            <p:nvSpPr>
              <p:cNvPr id="43" name="Line 122">
                <a:extLst>
                  <a:ext uri="{FF2B5EF4-FFF2-40B4-BE49-F238E27FC236}">
                    <a16:creationId xmlns:a16="http://schemas.microsoft.com/office/drawing/2014/main" id="{B0C38574-4CDE-A7B2-AF6F-34C5A0A89C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2" y="1056"/>
                <a:ext cx="96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" name="Line 123">
                <a:extLst>
                  <a:ext uri="{FF2B5EF4-FFF2-40B4-BE49-F238E27FC236}">
                    <a16:creationId xmlns:a16="http://schemas.microsoft.com/office/drawing/2014/main" id="{21BE1B90-410F-459F-C6BD-F25365D79E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68" y="1056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45" name="Group 124">
                <a:extLst>
                  <a:ext uri="{FF2B5EF4-FFF2-40B4-BE49-F238E27FC236}">
                    <a16:creationId xmlns:a16="http://schemas.microsoft.com/office/drawing/2014/main" id="{9AA9071F-E9E1-A836-AB5A-564A8944375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80" y="1020"/>
                <a:ext cx="144" cy="96"/>
                <a:chOff x="680" y="1020"/>
                <a:chExt cx="144" cy="96"/>
              </a:xfrm>
            </p:grpSpPr>
            <p:sp>
              <p:nvSpPr>
                <p:cNvPr id="46" name="Line 125">
                  <a:extLst>
                    <a:ext uri="{FF2B5EF4-FFF2-40B4-BE49-F238E27FC236}">
                      <a16:creationId xmlns:a16="http://schemas.microsoft.com/office/drawing/2014/main" id="{54B741E3-0653-CB9D-0F70-48770C2CD3B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80" y="1020"/>
                  <a:ext cx="96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" name="Line 126">
                  <a:extLst>
                    <a:ext uri="{FF2B5EF4-FFF2-40B4-BE49-F238E27FC236}">
                      <a16:creationId xmlns:a16="http://schemas.microsoft.com/office/drawing/2014/main" id="{F46F504B-B819-6D8E-0410-2B29058EED7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776" y="102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" name="Group 136">
              <a:extLst>
                <a:ext uri="{FF2B5EF4-FFF2-40B4-BE49-F238E27FC236}">
                  <a16:creationId xmlns:a16="http://schemas.microsoft.com/office/drawing/2014/main" id="{D4A6248C-5CE3-948A-A015-EB73955FC1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400" y="1300"/>
              <a:ext cx="96" cy="240"/>
              <a:chOff x="2400" y="1296"/>
              <a:chExt cx="96" cy="240"/>
            </a:xfrm>
          </p:grpSpPr>
          <p:sp>
            <p:nvSpPr>
              <p:cNvPr id="18" name="Line 117">
                <a:extLst>
                  <a:ext uri="{FF2B5EF4-FFF2-40B4-BE49-F238E27FC236}">
                    <a16:creationId xmlns:a16="http://schemas.microsoft.com/office/drawing/2014/main" id="{A5605BE6-209E-999E-A68F-12CC4B4549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00" y="1296"/>
                <a:ext cx="96" cy="14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" name="Line 134">
                <a:extLst>
                  <a:ext uri="{FF2B5EF4-FFF2-40B4-BE49-F238E27FC236}">
                    <a16:creationId xmlns:a16="http://schemas.microsoft.com/office/drawing/2014/main" id="{0DDCEADF-FDBF-22C1-285E-D243079D9C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96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0" name="Line 135">
                <a:extLst>
                  <a:ext uri="{FF2B5EF4-FFF2-40B4-BE49-F238E27FC236}">
                    <a16:creationId xmlns:a16="http://schemas.microsoft.com/office/drawing/2014/main" id="{3624884C-B383-74A5-D179-4CCF94C7C5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4" name="Group 137">
              <a:extLst>
                <a:ext uri="{FF2B5EF4-FFF2-40B4-BE49-F238E27FC236}">
                  <a16:creationId xmlns:a16="http://schemas.microsoft.com/office/drawing/2014/main" id="{07412519-8DDA-B72B-CA91-715E2948644A}"/>
                </a:ext>
              </a:extLst>
            </p:cNvPr>
            <p:cNvGrpSpPr>
              <a:grpSpLocks/>
            </p:cNvGrpSpPr>
            <p:nvPr/>
          </p:nvGrpSpPr>
          <p:grpSpPr bwMode="auto">
            <a:xfrm flipH="1">
              <a:off x="2640" y="1296"/>
              <a:ext cx="96" cy="240"/>
              <a:chOff x="2400" y="1296"/>
              <a:chExt cx="96" cy="240"/>
            </a:xfrm>
          </p:grpSpPr>
          <p:sp>
            <p:nvSpPr>
              <p:cNvPr id="15" name="Line 138">
                <a:extLst>
                  <a:ext uri="{FF2B5EF4-FFF2-40B4-BE49-F238E27FC236}">
                    <a16:creationId xmlns:a16="http://schemas.microsoft.com/office/drawing/2014/main" id="{DE18A5C4-4266-0DFC-155F-259D43A861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00" y="1296"/>
                <a:ext cx="96" cy="14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6" name="Line 139">
                <a:extLst>
                  <a:ext uri="{FF2B5EF4-FFF2-40B4-BE49-F238E27FC236}">
                    <a16:creationId xmlns:a16="http://schemas.microsoft.com/office/drawing/2014/main" id="{5C66C6AE-AC80-3276-73FE-D2C5B056DF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96" cy="4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" name="Line 140">
                <a:extLst>
                  <a:ext uri="{FF2B5EF4-FFF2-40B4-BE49-F238E27FC236}">
                    <a16:creationId xmlns:a16="http://schemas.microsoft.com/office/drawing/2014/main" id="{7EDC7D63-C6BC-55E0-CAC7-1D61A97217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00" y="1440"/>
                <a:ext cx="48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4233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45704"/>
          </a:xfrm>
        </p:spPr>
        <p:txBody>
          <a:bodyPr>
            <a:normAutofit/>
          </a:bodyPr>
          <a:lstStyle/>
          <a:p>
            <a:r>
              <a:rPr lang="en-US" sz="2700" dirty="0"/>
              <a:t>Average Treatment Effects Are More than Observed Differences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72FD8-E5B6-C319-0168-3338C518DB88}"/>
              </a:ext>
            </a:extLst>
          </p:cNvPr>
          <p:cNvSpPr txBox="1"/>
          <p:nvPr/>
        </p:nvSpPr>
        <p:spPr>
          <a:xfrm>
            <a:off x="4165243" y="1432155"/>
            <a:ext cx="450739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ATE = Average Causal Effect + 		        Selection Bias</a:t>
            </a:r>
            <a:endParaRPr lang="en-US" sz="2400" i="1" dirty="0"/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Our job is to remove selection bias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b="1" dirty="0"/>
              <a:t>Experiments</a:t>
            </a:r>
            <a:r>
              <a:rPr lang="en-US" sz="2400" dirty="0"/>
              <a:t> let us remove selection bias by removing drivers of bias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b="1" dirty="0"/>
              <a:t>Observational studies </a:t>
            </a:r>
            <a:r>
              <a:rPr lang="en-US" sz="2400" dirty="0"/>
              <a:t>let us remove selection bias via carefully constructed models based on DAGS</a:t>
            </a:r>
            <a:endParaRPr lang="en-US" sz="24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71625BF-C89B-6B77-299A-161118A43236}"/>
              </a:ext>
            </a:extLst>
          </p:cNvPr>
          <p:cNvGrpSpPr/>
          <p:nvPr/>
        </p:nvGrpSpPr>
        <p:grpSpPr>
          <a:xfrm>
            <a:off x="647573" y="2082541"/>
            <a:ext cx="3221474" cy="3789014"/>
            <a:chOff x="1467978" y="2426844"/>
            <a:chExt cx="2375798" cy="27943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EC7767C-7300-EEFE-4C5B-FBA26C4C2151}"/>
                </a:ext>
              </a:extLst>
            </p:cNvPr>
            <p:cNvSpPr txBox="1"/>
            <p:nvPr/>
          </p:nvSpPr>
          <p:spPr>
            <a:xfrm>
              <a:off x="1543070" y="3712889"/>
              <a:ext cx="577432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BC15DD8-4F13-2329-C34E-28A0C71CAD10}"/>
                </a:ext>
              </a:extLst>
            </p:cNvPr>
            <p:cNvSpPr txBox="1"/>
            <p:nvPr/>
          </p:nvSpPr>
          <p:spPr>
            <a:xfrm>
              <a:off x="2497681" y="4880725"/>
              <a:ext cx="1346095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611A9B-5AD8-1841-3847-7ED8C008C658}"/>
                </a:ext>
              </a:extLst>
            </p:cNvPr>
            <p:cNvSpPr txBox="1"/>
            <p:nvPr/>
          </p:nvSpPr>
          <p:spPr>
            <a:xfrm>
              <a:off x="1467978" y="2426844"/>
              <a:ext cx="727618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053487A2-D076-BC06-AA5A-65F45D6E3115}"/>
                </a:ext>
              </a:extLst>
            </p:cNvPr>
            <p:cNvCxnSpPr>
              <a:stCxn id="15" idx="2"/>
              <a:endCxn id="5" idx="0"/>
            </p:cNvCxnSpPr>
            <p:nvPr/>
          </p:nvCxnSpPr>
          <p:spPr>
            <a:xfrm flipH="1">
              <a:off x="1831786" y="2767316"/>
              <a:ext cx="2" cy="9455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338FD0-4CAA-5E97-5C67-3B09476DC151}"/>
                </a:ext>
              </a:extLst>
            </p:cNvPr>
            <p:cNvCxnSpPr>
              <a:cxnSpLocks/>
              <a:stCxn id="15" idx="2"/>
              <a:endCxn id="18" idx="0"/>
            </p:cNvCxnSpPr>
            <p:nvPr/>
          </p:nvCxnSpPr>
          <p:spPr>
            <a:xfrm>
              <a:off x="1831787" y="2767316"/>
              <a:ext cx="1338942" cy="97303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240B619-E7AF-F63B-78CA-94631365A625}"/>
                </a:ext>
              </a:extLst>
            </p:cNvPr>
            <p:cNvSpPr txBox="1"/>
            <p:nvPr/>
          </p:nvSpPr>
          <p:spPr>
            <a:xfrm>
              <a:off x="2895230" y="3740347"/>
              <a:ext cx="550999" cy="2950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76AD586-26D2-36CC-A10E-56186BAC9210}"/>
                </a:ext>
              </a:extLst>
            </p:cNvPr>
            <p:cNvCxnSpPr>
              <a:cxnSpLocks/>
              <a:stCxn id="5" idx="3"/>
              <a:endCxn id="18" idx="1"/>
            </p:cNvCxnSpPr>
            <p:nvPr/>
          </p:nvCxnSpPr>
          <p:spPr>
            <a:xfrm>
              <a:off x="2120502" y="3883125"/>
              <a:ext cx="774728" cy="476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B4FDB0B-9629-9498-4DDA-8A518A195977}"/>
                </a:ext>
              </a:extLst>
            </p:cNvPr>
            <p:cNvCxnSpPr>
              <a:cxnSpLocks/>
              <a:stCxn id="18" idx="2"/>
              <a:endCxn id="14" idx="0"/>
            </p:cNvCxnSpPr>
            <p:nvPr/>
          </p:nvCxnSpPr>
          <p:spPr>
            <a:xfrm flipH="1">
              <a:off x="3170728" y="4035423"/>
              <a:ext cx="1" cy="84530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281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9200"/>
          </a:xfrm>
        </p:spPr>
        <p:txBody>
          <a:bodyPr>
            <a:normAutofit fontScale="90000"/>
          </a:bodyPr>
          <a:lstStyle/>
          <a:p>
            <a:r>
              <a:rPr lang="en-US" dirty="0"/>
              <a:t>DAGS Show Possible Sources of Sampling Bias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72FD8-E5B6-C319-0168-3338C518DB88}"/>
              </a:ext>
            </a:extLst>
          </p:cNvPr>
          <p:cNvSpPr txBox="1"/>
          <p:nvPr/>
        </p:nvSpPr>
        <p:spPr>
          <a:xfrm>
            <a:off x="4242610" y="1979699"/>
            <a:ext cx="45073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If we only chose sites with kelp, what would we have missed?</a:t>
            </a:r>
          </a:p>
          <a:p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If we only chose sites with sparse algae, what would we have missed?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If we have biased sampling, what do we need to bring to our models to make it right and counter attenuation of effects?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51A983-A0D5-10DE-F2FC-49EB6A49E5AC}"/>
              </a:ext>
            </a:extLst>
          </p:cNvPr>
          <p:cNvGrpSpPr/>
          <p:nvPr/>
        </p:nvGrpSpPr>
        <p:grpSpPr>
          <a:xfrm>
            <a:off x="647573" y="2082541"/>
            <a:ext cx="3221474" cy="3789014"/>
            <a:chOff x="1467978" y="2426844"/>
            <a:chExt cx="2375798" cy="27943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0B401E1-D890-E9AF-D20F-6EA4D33B49A9}"/>
                </a:ext>
              </a:extLst>
            </p:cNvPr>
            <p:cNvSpPr txBox="1"/>
            <p:nvPr/>
          </p:nvSpPr>
          <p:spPr>
            <a:xfrm>
              <a:off x="1543070" y="3712889"/>
              <a:ext cx="577432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868213-272F-A61C-9F96-B6AB3355380D}"/>
                </a:ext>
              </a:extLst>
            </p:cNvPr>
            <p:cNvSpPr txBox="1"/>
            <p:nvPr/>
          </p:nvSpPr>
          <p:spPr>
            <a:xfrm>
              <a:off x="2497681" y="4880725"/>
              <a:ext cx="1346095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9E7C575-46EA-E19B-6066-D0B4C884941D}"/>
                </a:ext>
              </a:extLst>
            </p:cNvPr>
            <p:cNvSpPr txBox="1"/>
            <p:nvPr/>
          </p:nvSpPr>
          <p:spPr>
            <a:xfrm>
              <a:off x="1467978" y="2426844"/>
              <a:ext cx="727618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0E37AFAA-C516-9A7E-9BC2-6065F343D2C1}"/>
                </a:ext>
              </a:extLst>
            </p:cNvPr>
            <p:cNvCxnSpPr>
              <a:stCxn id="15" idx="2"/>
              <a:endCxn id="5" idx="0"/>
            </p:cNvCxnSpPr>
            <p:nvPr/>
          </p:nvCxnSpPr>
          <p:spPr>
            <a:xfrm flipH="1">
              <a:off x="1831786" y="2767316"/>
              <a:ext cx="2" cy="9455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897C61D-39A4-EDDD-F9B6-47A1B5CF3F50}"/>
                </a:ext>
              </a:extLst>
            </p:cNvPr>
            <p:cNvCxnSpPr>
              <a:cxnSpLocks/>
              <a:stCxn id="15" idx="2"/>
              <a:endCxn id="18" idx="0"/>
            </p:cNvCxnSpPr>
            <p:nvPr/>
          </p:nvCxnSpPr>
          <p:spPr>
            <a:xfrm>
              <a:off x="1831787" y="2767316"/>
              <a:ext cx="1338942" cy="97303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974991-8C93-3C08-B6ED-E16B79FF8656}"/>
                </a:ext>
              </a:extLst>
            </p:cNvPr>
            <p:cNvSpPr txBox="1"/>
            <p:nvPr/>
          </p:nvSpPr>
          <p:spPr>
            <a:xfrm>
              <a:off x="2895230" y="3740347"/>
              <a:ext cx="550999" cy="2950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7FE1B86-6932-54D0-47EC-77D5E971C6F0}"/>
                </a:ext>
              </a:extLst>
            </p:cNvPr>
            <p:cNvCxnSpPr>
              <a:cxnSpLocks/>
              <a:stCxn id="5" idx="3"/>
              <a:endCxn id="18" idx="1"/>
            </p:cNvCxnSpPr>
            <p:nvPr/>
          </p:nvCxnSpPr>
          <p:spPr>
            <a:xfrm>
              <a:off x="2120502" y="3883125"/>
              <a:ext cx="774728" cy="476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93AE446-FC12-167F-018E-D050CBBFFE15}"/>
                </a:ext>
              </a:extLst>
            </p:cNvPr>
            <p:cNvCxnSpPr>
              <a:cxnSpLocks/>
              <a:stCxn id="18" idx="2"/>
              <a:endCxn id="14" idx="0"/>
            </p:cNvCxnSpPr>
            <p:nvPr/>
          </p:nvCxnSpPr>
          <p:spPr>
            <a:xfrm flipH="1">
              <a:off x="3170728" y="4035423"/>
              <a:ext cx="1" cy="84530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121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62131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rmAutofit fontScale="90000"/>
          </a:bodyPr>
          <a:lstStyle/>
          <a:p>
            <a:pPr marL="231775"/>
            <a:r>
              <a:rPr lang="en-US" sz="3600" dirty="0">
                <a:solidFill>
                  <a:schemeClr val="bg1"/>
                </a:solidFill>
              </a:rPr>
              <a:t>I Thought Correlation Wasn’t Causation…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817" y="911224"/>
            <a:ext cx="8515350" cy="5699437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Correlation, causation, and open back doors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Counterfactual inference, selection bias, and DAGs in observational study design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From DAGs to traditional observational study designs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Shutting the Back-Door with Panels and Cross-Sections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569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45704"/>
          </a:xfrm>
        </p:spPr>
        <p:txBody>
          <a:bodyPr>
            <a:normAutofit/>
          </a:bodyPr>
          <a:lstStyle/>
          <a:p>
            <a:r>
              <a:rPr lang="en-US" sz="3600" dirty="0"/>
              <a:t>DAGS Show Possible Open Back-Doors to Selection Bias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71625BF-C89B-6B77-299A-161118A43236}"/>
              </a:ext>
            </a:extLst>
          </p:cNvPr>
          <p:cNvGrpSpPr/>
          <p:nvPr/>
        </p:nvGrpSpPr>
        <p:grpSpPr>
          <a:xfrm>
            <a:off x="647573" y="2082541"/>
            <a:ext cx="3221474" cy="3789014"/>
            <a:chOff x="1467978" y="2426844"/>
            <a:chExt cx="2375798" cy="27943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EC7767C-7300-EEFE-4C5B-FBA26C4C2151}"/>
                </a:ext>
              </a:extLst>
            </p:cNvPr>
            <p:cNvSpPr txBox="1"/>
            <p:nvPr/>
          </p:nvSpPr>
          <p:spPr>
            <a:xfrm>
              <a:off x="1543070" y="3712889"/>
              <a:ext cx="577432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BC15DD8-4F13-2329-C34E-28A0C71CAD10}"/>
                </a:ext>
              </a:extLst>
            </p:cNvPr>
            <p:cNvSpPr txBox="1"/>
            <p:nvPr/>
          </p:nvSpPr>
          <p:spPr>
            <a:xfrm>
              <a:off x="2497681" y="4880725"/>
              <a:ext cx="1346095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611A9B-5AD8-1841-3847-7ED8C008C658}"/>
                </a:ext>
              </a:extLst>
            </p:cNvPr>
            <p:cNvSpPr txBox="1"/>
            <p:nvPr/>
          </p:nvSpPr>
          <p:spPr>
            <a:xfrm>
              <a:off x="1467978" y="2426844"/>
              <a:ext cx="727618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053487A2-D076-BC06-AA5A-65F45D6E3115}"/>
                </a:ext>
              </a:extLst>
            </p:cNvPr>
            <p:cNvCxnSpPr>
              <a:stCxn id="15" idx="2"/>
              <a:endCxn id="5" idx="0"/>
            </p:cNvCxnSpPr>
            <p:nvPr/>
          </p:nvCxnSpPr>
          <p:spPr>
            <a:xfrm flipH="1">
              <a:off x="1831786" y="2767316"/>
              <a:ext cx="2" cy="9455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338FD0-4CAA-5E97-5C67-3B09476DC151}"/>
                </a:ext>
              </a:extLst>
            </p:cNvPr>
            <p:cNvCxnSpPr>
              <a:cxnSpLocks/>
              <a:stCxn id="15" idx="2"/>
              <a:endCxn id="18" idx="0"/>
            </p:cNvCxnSpPr>
            <p:nvPr/>
          </p:nvCxnSpPr>
          <p:spPr>
            <a:xfrm>
              <a:off x="1831787" y="2767316"/>
              <a:ext cx="1338942" cy="97303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240B619-E7AF-F63B-78CA-94631365A625}"/>
                </a:ext>
              </a:extLst>
            </p:cNvPr>
            <p:cNvSpPr txBox="1"/>
            <p:nvPr/>
          </p:nvSpPr>
          <p:spPr>
            <a:xfrm>
              <a:off x="2895230" y="3740347"/>
              <a:ext cx="550999" cy="2950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576AD586-26D2-36CC-A10E-56186BAC9210}"/>
                </a:ext>
              </a:extLst>
            </p:cNvPr>
            <p:cNvCxnSpPr>
              <a:cxnSpLocks/>
              <a:stCxn id="5" idx="3"/>
              <a:endCxn id="18" idx="1"/>
            </p:cNvCxnSpPr>
            <p:nvPr/>
          </p:nvCxnSpPr>
          <p:spPr>
            <a:xfrm>
              <a:off x="2120502" y="3883125"/>
              <a:ext cx="774728" cy="476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B4FDB0B-9629-9498-4DDA-8A518A195977}"/>
                </a:ext>
              </a:extLst>
            </p:cNvPr>
            <p:cNvCxnSpPr>
              <a:cxnSpLocks/>
              <a:stCxn id="18" idx="2"/>
              <a:endCxn id="14" idx="0"/>
            </p:cNvCxnSpPr>
            <p:nvPr/>
          </p:nvCxnSpPr>
          <p:spPr>
            <a:xfrm flipH="1">
              <a:off x="3170728" y="4035423"/>
              <a:ext cx="1" cy="84530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5E37372-018D-6E73-C649-7CD55A1D0C6C}"/>
              </a:ext>
            </a:extLst>
          </p:cNvPr>
          <p:cNvGrpSpPr/>
          <p:nvPr/>
        </p:nvGrpSpPr>
        <p:grpSpPr>
          <a:xfrm>
            <a:off x="5173132" y="2082541"/>
            <a:ext cx="3221474" cy="3789014"/>
            <a:chOff x="1467978" y="2426844"/>
            <a:chExt cx="2375798" cy="279435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34FF14-09E9-B913-B20E-85FD9835C7AA}"/>
                </a:ext>
              </a:extLst>
            </p:cNvPr>
            <p:cNvSpPr txBox="1"/>
            <p:nvPr/>
          </p:nvSpPr>
          <p:spPr>
            <a:xfrm>
              <a:off x="1543070" y="3712889"/>
              <a:ext cx="577432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BB8892C-024A-5D5A-DAC1-236912E85376}"/>
                </a:ext>
              </a:extLst>
            </p:cNvPr>
            <p:cNvSpPr txBox="1"/>
            <p:nvPr/>
          </p:nvSpPr>
          <p:spPr>
            <a:xfrm>
              <a:off x="2497681" y="4880725"/>
              <a:ext cx="1346095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AA732E-327E-8097-DA04-2D7541763229}"/>
                </a:ext>
              </a:extLst>
            </p:cNvPr>
            <p:cNvSpPr txBox="1"/>
            <p:nvPr/>
          </p:nvSpPr>
          <p:spPr>
            <a:xfrm>
              <a:off x="1467978" y="2426844"/>
              <a:ext cx="727618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D055A6E-1479-3CFA-C80C-6FD4ABBFA052}"/>
                </a:ext>
              </a:extLst>
            </p:cNvPr>
            <p:cNvCxnSpPr>
              <a:stCxn id="9" idx="2"/>
              <a:endCxn id="7" idx="0"/>
            </p:cNvCxnSpPr>
            <p:nvPr/>
          </p:nvCxnSpPr>
          <p:spPr>
            <a:xfrm flipH="1">
              <a:off x="1831786" y="2767316"/>
              <a:ext cx="2" cy="9455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82F20B-576C-D648-5829-E0807916E714}"/>
                </a:ext>
              </a:extLst>
            </p:cNvPr>
            <p:cNvCxnSpPr>
              <a:cxnSpLocks/>
              <a:stCxn id="9" idx="2"/>
              <a:endCxn id="12" idx="0"/>
            </p:cNvCxnSpPr>
            <p:nvPr/>
          </p:nvCxnSpPr>
          <p:spPr>
            <a:xfrm>
              <a:off x="1831787" y="2767316"/>
              <a:ext cx="1338942" cy="97303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66EF0F3-D265-5934-5FDD-E4E4ECFC0E0F}"/>
                </a:ext>
              </a:extLst>
            </p:cNvPr>
            <p:cNvSpPr txBox="1"/>
            <p:nvPr/>
          </p:nvSpPr>
          <p:spPr>
            <a:xfrm>
              <a:off x="2895230" y="3740347"/>
              <a:ext cx="550999" cy="2950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4CCF96B-546F-5B16-BE9D-DD623078B98B}"/>
                </a:ext>
              </a:extLst>
            </p:cNvPr>
            <p:cNvCxnSpPr>
              <a:cxnSpLocks/>
              <a:stCxn id="7" idx="3"/>
              <a:endCxn id="12" idx="1"/>
            </p:cNvCxnSpPr>
            <p:nvPr/>
          </p:nvCxnSpPr>
          <p:spPr>
            <a:xfrm>
              <a:off x="2120502" y="3883125"/>
              <a:ext cx="774728" cy="476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1E02075-7A78-0216-A3B1-BF33A1D7F0D2}"/>
                </a:ext>
              </a:extLst>
            </p:cNvPr>
            <p:cNvCxnSpPr>
              <a:cxnSpLocks/>
              <a:stCxn id="12" idx="2"/>
              <a:endCxn id="8" idx="0"/>
            </p:cNvCxnSpPr>
            <p:nvPr/>
          </p:nvCxnSpPr>
          <p:spPr>
            <a:xfrm flipH="1">
              <a:off x="3170728" y="4035423"/>
              <a:ext cx="1" cy="84530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B94BC2A-B02B-5681-AECA-C3C451B0C52D}"/>
              </a:ext>
            </a:extLst>
          </p:cNvPr>
          <p:cNvSpPr txBox="1"/>
          <p:nvPr/>
        </p:nvSpPr>
        <p:spPr>
          <a:xfrm>
            <a:off x="2699673" y="2094116"/>
            <a:ext cx="641714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alibri Light"/>
                <a:cs typeface="Calibri Light"/>
              </a:rPr>
              <a:t>Site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EEC89E2-F573-F559-8586-FB98BC34EC10}"/>
              </a:ext>
            </a:extLst>
          </p:cNvPr>
          <p:cNvCxnSpPr>
            <a:cxnSpLocks/>
            <a:stCxn id="23" idx="1"/>
            <a:endCxn id="15" idx="3"/>
          </p:cNvCxnSpPr>
          <p:nvPr/>
        </p:nvCxnSpPr>
        <p:spPr>
          <a:xfrm flipH="1" flipV="1">
            <a:off x="1634190" y="2313373"/>
            <a:ext cx="1065483" cy="11576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1C45CE1-50EA-5FBE-DA55-85C4BB3582D3}"/>
              </a:ext>
            </a:extLst>
          </p:cNvPr>
          <p:cNvCxnSpPr>
            <a:cxnSpLocks/>
            <a:stCxn id="23" idx="3"/>
            <a:endCxn id="14" idx="3"/>
          </p:cNvCxnSpPr>
          <p:nvPr/>
        </p:nvCxnSpPr>
        <p:spPr>
          <a:xfrm>
            <a:off x="3341387" y="2324949"/>
            <a:ext cx="527660" cy="3315774"/>
          </a:xfrm>
          <a:prstGeom prst="bentConnector3">
            <a:avLst>
              <a:gd name="adj1" fmla="val 167452"/>
            </a:avLst>
          </a:prstGeom>
          <a:ln w="57150" cmpd="sng">
            <a:solidFill>
              <a:srgbClr val="FF0000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F5F9376-D68A-CBE5-69C4-6F5B0109FD25}"/>
              </a:ext>
            </a:extLst>
          </p:cNvPr>
          <p:cNvSpPr txBox="1"/>
          <p:nvPr/>
        </p:nvSpPr>
        <p:spPr>
          <a:xfrm>
            <a:off x="7406809" y="1974871"/>
            <a:ext cx="641714" cy="46166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alibri Light"/>
                <a:cs typeface="Calibri Light"/>
              </a:rPr>
              <a:t>Site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7544325-D3E6-A4FB-DD9F-8A051CE58505}"/>
              </a:ext>
            </a:extLst>
          </p:cNvPr>
          <p:cNvCxnSpPr>
            <a:cxnSpLocks/>
            <a:stCxn id="33" idx="2"/>
            <a:endCxn id="12" idx="0"/>
          </p:cNvCxnSpPr>
          <p:nvPr/>
        </p:nvCxnSpPr>
        <p:spPr>
          <a:xfrm flipH="1">
            <a:off x="7481986" y="2436536"/>
            <a:ext cx="245680" cy="1427055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26">
            <a:extLst>
              <a:ext uri="{FF2B5EF4-FFF2-40B4-BE49-F238E27FC236}">
                <a16:creationId xmlns:a16="http://schemas.microsoft.com/office/drawing/2014/main" id="{5405B2F5-F84D-5559-FF15-0009601E565D}"/>
              </a:ext>
            </a:extLst>
          </p:cNvPr>
          <p:cNvCxnSpPr>
            <a:cxnSpLocks/>
            <a:stCxn id="33" idx="3"/>
            <a:endCxn id="8" idx="3"/>
          </p:cNvCxnSpPr>
          <p:nvPr/>
        </p:nvCxnSpPr>
        <p:spPr>
          <a:xfrm>
            <a:off x="8048523" y="2205704"/>
            <a:ext cx="346083" cy="3435019"/>
          </a:xfrm>
          <a:prstGeom prst="bentConnector3">
            <a:avLst>
              <a:gd name="adj1" fmla="val 166054"/>
            </a:avLst>
          </a:prstGeom>
          <a:ln w="57150" cmpd="sng">
            <a:solidFill>
              <a:srgbClr val="FF0000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42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FAB44B-6897-28C8-9E4E-8D47E451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9200"/>
          </a:xfrm>
        </p:spPr>
        <p:txBody>
          <a:bodyPr>
            <a:normAutofit fontScale="90000"/>
          </a:bodyPr>
          <a:lstStyle/>
          <a:p>
            <a:r>
              <a:rPr lang="en-US" dirty="0"/>
              <a:t>DAGS + Counterfactuals = Clear Inference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272FD8-E5B6-C319-0168-3338C518DB88}"/>
              </a:ext>
            </a:extLst>
          </p:cNvPr>
          <p:cNvSpPr txBox="1"/>
          <p:nvPr/>
        </p:nvSpPr>
        <p:spPr>
          <a:xfrm>
            <a:off x="4265420" y="1795033"/>
            <a:ext cx="45073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With a DAG, we can see that there are no external sources of selection bias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We can use counterfactual thinking here to understand how changing waves should cascade through the system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In practice, we can see what variables might obscure our counterfactual inferences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51A983-A0D5-10DE-F2FC-49EB6A49E5AC}"/>
              </a:ext>
            </a:extLst>
          </p:cNvPr>
          <p:cNvGrpSpPr/>
          <p:nvPr/>
        </p:nvGrpSpPr>
        <p:grpSpPr>
          <a:xfrm>
            <a:off x="647573" y="2082541"/>
            <a:ext cx="3221474" cy="3789014"/>
            <a:chOff x="1467978" y="2426844"/>
            <a:chExt cx="2375798" cy="279435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0B401E1-D890-E9AF-D20F-6EA4D33B49A9}"/>
                </a:ext>
              </a:extLst>
            </p:cNvPr>
            <p:cNvSpPr txBox="1"/>
            <p:nvPr/>
          </p:nvSpPr>
          <p:spPr>
            <a:xfrm>
              <a:off x="1543070" y="3712889"/>
              <a:ext cx="577432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868213-272F-A61C-9F96-B6AB3355380D}"/>
                </a:ext>
              </a:extLst>
            </p:cNvPr>
            <p:cNvSpPr txBox="1"/>
            <p:nvPr/>
          </p:nvSpPr>
          <p:spPr>
            <a:xfrm>
              <a:off x="2497681" y="4880725"/>
              <a:ext cx="1346095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9E7C575-46EA-E19B-6066-D0B4C884941D}"/>
                </a:ext>
              </a:extLst>
            </p:cNvPr>
            <p:cNvSpPr txBox="1"/>
            <p:nvPr/>
          </p:nvSpPr>
          <p:spPr>
            <a:xfrm>
              <a:off x="1467978" y="2426844"/>
              <a:ext cx="727618" cy="34047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0E37AFAA-C516-9A7E-9BC2-6065F343D2C1}"/>
                </a:ext>
              </a:extLst>
            </p:cNvPr>
            <p:cNvCxnSpPr>
              <a:stCxn id="15" idx="2"/>
              <a:endCxn id="5" idx="0"/>
            </p:cNvCxnSpPr>
            <p:nvPr/>
          </p:nvCxnSpPr>
          <p:spPr>
            <a:xfrm flipH="1">
              <a:off x="1831786" y="2767316"/>
              <a:ext cx="2" cy="94557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897C61D-39A4-EDDD-F9B6-47A1B5CF3F50}"/>
                </a:ext>
              </a:extLst>
            </p:cNvPr>
            <p:cNvCxnSpPr>
              <a:cxnSpLocks/>
              <a:stCxn id="15" idx="2"/>
              <a:endCxn id="18" idx="0"/>
            </p:cNvCxnSpPr>
            <p:nvPr/>
          </p:nvCxnSpPr>
          <p:spPr>
            <a:xfrm>
              <a:off x="1831787" y="2767316"/>
              <a:ext cx="1338942" cy="97303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974991-8C93-3C08-B6ED-E16B79FF8656}"/>
                </a:ext>
              </a:extLst>
            </p:cNvPr>
            <p:cNvSpPr txBox="1"/>
            <p:nvPr/>
          </p:nvSpPr>
          <p:spPr>
            <a:xfrm>
              <a:off x="2895230" y="3740347"/>
              <a:ext cx="550999" cy="29507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7FE1B86-6932-54D0-47EC-77D5E971C6F0}"/>
                </a:ext>
              </a:extLst>
            </p:cNvPr>
            <p:cNvCxnSpPr>
              <a:cxnSpLocks/>
              <a:stCxn id="5" idx="3"/>
              <a:endCxn id="18" idx="1"/>
            </p:cNvCxnSpPr>
            <p:nvPr/>
          </p:nvCxnSpPr>
          <p:spPr>
            <a:xfrm>
              <a:off x="2120502" y="3883125"/>
              <a:ext cx="774728" cy="476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93AE446-FC12-167F-018E-D050CBBFFE15}"/>
                </a:ext>
              </a:extLst>
            </p:cNvPr>
            <p:cNvCxnSpPr>
              <a:cxnSpLocks/>
              <a:stCxn id="18" idx="2"/>
              <a:endCxn id="14" idx="0"/>
            </p:cNvCxnSpPr>
            <p:nvPr/>
          </p:nvCxnSpPr>
          <p:spPr>
            <a:xfrm flipH="1">
              <a:off x="3170728" y="4035423"/>
              <a:ext cx="1" cy="84530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6928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62131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rmAutofit fontScale="90000"/>
          </a:bodyPr>
          <a:lstStyle/>
          <a:p>
            <a:pPr marL="231775"/>
            <a:r>
              <a:rPr lang="en-US" sz="3600" dirty="0">
                <a:solidFill>
                  <a:schemeClr val="bg1"/>
                </a:solidFill>
              </a:rPr>
              <a:t>I Thought Correlation Wasn’t Causation…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817" y="911224"/>
            <a:ext cx="8515350" cy="5699437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Correlation, causation, and open back doors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Counterfactual inference, selection bias, and DAGs in observational study design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  <a:latin typeface="Avenir" panose="02000503020000020003" pitchFamily="2" charset="0"/>
              </a:rPr>
              <a:t>From DAGs to traditional observational study designs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Shutting the Back-Door with Panels and Cross-Sections</a:t>
            </a:r>
          </a:p>
        </p:txBody>
      </p:sp>
    </p:spTree>
    <p:extLst>
      <p:ext uri="{BB962C8B-B14F-4D97-AF65-F5344CB8AC3E}">
        <p14:creationId xmlns:p14="http://schemas.microsoft.com/office/powerpoint/2010/main" val="946966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32AD-C034-703D-BBA9-4408EFCD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 Return to Balls of Different Colors and Sizes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77CA8B-2569-D0D6-1179-EE7342288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387" y="1397642"/>
            <a:ext cx="6123008" cy="510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20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32AD-C034-703D-BBA9-4408EFCD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What we Want to Know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F1B04D-2D9A-3F0D-C8A8-3B17DB403F3F}"/>
              </a:ext>
            </a:extLst>
          </p:cNvPr>
          <p:cNvSpPr txBox="1"/>
          <p:nvPr/>
        </p:nvSpPr>
        <p:spPr>
          <a:xfrm>
            <a:off x="2184288" y="4825602"/>
            <a:ext cx="11737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Color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85AE4C-06E8-C279-44F4-91CE8F538F75}"/>
              </a:ext>
            </a:extLst>
          </p:cNvPr>
          <p:cNvSpPr txBox="1"/>
          <p:nvPr/>
        </p:nvSpPr>
        <p:spPr>
          <a:xfrm>
            <a:off x="4572000" y="4825602"/>
            <a:ext cx="89313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Size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6FDFAE8-F830-2AFD-AE49-315BBF04136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3358007" y="5148768"/>
            <a:ext cx="1213993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82FE8CB5-A479-88ED-0BE4-99ED7C6D7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3" y="1386067"/>
            <a:ext cx="3893941" cy="324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3953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32AD-C034-703D-BBA9-4408EFCD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But… How Could This be a Problem?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77CA8B-2569-D0D6-1179-EE7342288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3" y="1386067"/>
            <a:ext cx="3893941" cy="32449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F1B04D-2D9A-3F0D-C8A8-3B17DB403F3F}"/>
              </a:ext>
            </a:extLst>
          </p:cNvPr>
          <p:cNvSpPr txBox="1"/>
          <p:nvPr/>
        </p:nvSpPr>
        <p:spPr>
          <a:xfrm>
            <a:off x="1661548" y="4825602"/>
            <a:ext cx="11737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Color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85AE4C-06E8-C279-44F4-91CE8F538F75}"/>
              </a:ext>
            </a:extLst>
          </p:cNvPr>
          <p:cNvSpPr txBox="1"/>
          <p:nvPr/>
        </p:nvSpPr>
        <p:spPr>
          <a:xfrm>
            <a:off x="4125435" y="4825602"/>
            <a:ext cx="89313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Size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6FDFAE8-F830-2AFD-AE49-315BBF04136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2835267" y="5148768"/>
            <a:ext cx="129016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527C53-454D-C269-D417-518805788B08}"/>
              </a:ext>
            </a:extLst>
          </p:cNvPr>
          <p:cNvSpPr txBox="1"/>
          <p:nvPr/>
        </p:nvSpPr>
        <p:spPr>
          <a:xfrm>
            <a:off x="6156383" y="4825602"/>
            <a:ext cx="175945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Location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6FD76C-4B24-8CD6-26E4-2F364A6784F6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flipH="1">
            <a:off x="5018565" y="5148768"/>
            <a:ext cx="113781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7415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32AD-C034-703D-BBA9-4408EFCD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Sample Bias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77CA8B-2569-D0D6-1179-EE7342288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3" y="1386067"/>
            <a:ext cx="3893941" cy="32449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F1B04D-2D9A-3F0D-C8A8-3B17DB403F3F}"/>
              </a:ext>
            </a:extLst>
          </p:cNvPr>
          <p:cNvSpPr txBox="1"/>
          <p:nvPr/>
        </p:nvSpPr>
        <p:spPr>
          <a:xfrm>
            <a:off x="1661548" y="4825602"/>
            <a:ext cx="11737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Color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85AE4C-06E8-C279-44F4-91CE8F538F75}"/>
              </a:ext>
            </a:extLst>
          </p:cNvPr>
          <p:cNvSpPr txBox="1"/>
          <p:nvPr/>
        </p:nvSpPr>
        <p:spPr>
          <a:xfrm>
            <a:off x="4125435" y="4825602"/>
            <a:ext cx="89313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Size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6FDFAE8-F830-2AFD-AE49-315BBF04136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2835267" y="5148768"/>
            <a:ext cx="129016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527C53-454D-C269-D417-518805788B08}"/>
              </a:ext>
            </a:extLst>
          </p:cNvPr>
          <p:cNvSpPr txBox="1"/>
          <p:nvPr/>
        </p:nvSpPr>
        <p:spPr>
          <a:xfrm>
            <a:off x="6156383" y="4825602"/>
            <a:ext cx="175945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Location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6FD76C-4B24-8CD6-26E4-2F364A6784F6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flipH="1">
            <a:off x="5018565" y="5148768"/>
            <a:ext cx="113781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1C75F49-A48F-710A-9D24-9DBB75451E87}"/>
              </a:ext>
            </a:extLst>
          </p:cNvPr>
          <p:cNvSpPr txBox="1"/>
          <p:nvPr/>
        </p:nvSpPr>
        <p:spPr>
          <a:xfrm>
            <a:off x="4648176" y="1498799"/>
            <a:ext cx="42643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we only sample at the top, small variation in size can remove ability to detect a color signal</a:t>
            </a:r>
          </a:p>
        </p:txBody>
      </p:sp>
    </p:spTree>
    <p:extLst>
      <p:ext uri="{BB962C8B-B14F-4D97-AF65-F5344CB8AC3E}">
        <p14:creationId xmlns:p14="http://schemas.microsoft.com/office/powerpoint/2010/main" val="3477143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32AD-C034-703D-BBA9-4408EFCD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 Backdoor?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77CA8B-2569-D0D6-1179-EE7342288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3" y="1386067"/>
            <a:ext cx="3893941" cy="32449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F1B04D-2D9A-3F0D-C8A8-3B17DB403F3F}"/>
              </a:ext>
            </a:extLst>
          </p:cNvPr>
          <p:cNvSpPr txBox="1"/>
          <p:nvPr/>
        </p:nvSpPr>
        <p:spPr>
          <a:xfrm>
            <a:off x="1661548" y="4825602"/>
            <a:ext cx="11737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Color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85AE4C-06E8-C279-44F4-91CE8F538F75}"/>
              </a:ext>
            </a:extLst>
          </p:cNvPr>
          <p:cNvSpPr txBox="1"/>
          <p:nvPr/>
        </p:nvSpPr>
        <p:spPr>
          <a:xfrm>
            <a:off x="4125435" y="4825602"/>
            <a:ext cx="89313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Size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6FDFAE8-F830-2AFD-AE49-315BBF04136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2835267" y="5148768"/>
            <a:ext cx="129016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527C53-454D-C269-D417-518805788B08}"/>
              </a:ext>
            </a:extLst>
          </p:cNvPr>
          <p:cNvSpPr txBox="1"/>
          <p:nvPr/>
        </p:nvSpPr>
        <p:spPr>
          <a:xfrm>
            <a:off x="6156383" y="4825602"/>
            <a:ext cx="175945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Location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6FD76C-4B24-8CD6-26E4-2F364A6784F6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flipH="1">
            <a:off x="5018565" y="5148768"/>
            <a:ext cx="113781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97BA3C3-760B-B3B3-5692-BC0E9BAC70E0}"/>
              </a:ext>
            </a:extLst>
          </p:cNvPr>
          <p:cNvCxnSpPr>
            <a:cxnSpLocks/>
            <a:stCxn id="7" idx="2"/>
            <a:endCxn id="3" idx="2"/>
          </p:cNvCxnSpPr>
          <p:nvPr/>
        </p:nvCxnSpPr>
        <p:spPr>
          <a:xfrm rot="5400000">
            <a:off x="4642260" y="3078081"/>
            <a:ext cx="12700" cy="4787704"/>
          </a:xfrm>
          <a:prstGeom prst="bentConnector3">
            <a:avLst>
              <a:gd name="adj1" fmla="val 5718984"/>
            </a:avLst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FCF307D-8EF3-AFFD-5533-685672F858DA}"/>
              </a:ext>
            </a:extLst>
          </p:cNvPr>
          <p:cNvSpPr txBox="1"/>
          <p:nvPr/>
        </p:nvSpPr>
        <p:spPr>
          <a:xfrm>
            <a:off x="4648176" y="1498799"/>
            <a:ext cx="42643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location influences color, we have an open backdoor that either needs to be modeled or sampling design needs to decouple them</a:t>
            </a:r>
          </a:p>
        </p:txBody>
      </p:sp>
    </p:spTree>
    <p:extLst>
      <p:ext uri="{BB962C8B-B14F-4D97-AF65-F5344CB8AC3E}">
        <p14:creationId xmlns:p14="http://schemas.microsoft.com/office/powerpoint/2010/main" val="3648557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32AD-C034-703D-BBA9-4408EFCD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Collider Bias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77CA8B-2569-D0D6-1179-EE7342288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3" y="1386067"/>
            <a:ext cx="3893941" cy="32449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F1B04D-2D9A-3F0D-C8A8-3B17DB403F3F}"/>
              </a:ext>
            </a:extLst>
          </p:cNvPr>
          <p:cNvSpPr txBox="1"/>
          <p:nvPr/>
        </p:nvSpPr>
        <p:spPr>
          <a:xfrm>
            <a:off x="1661548" y="4825602"/>
            <a:ext cx="11737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Color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85AE4C-06E8-C279-44F4-91CE8F538F75}"/>
              </a:ext>
            </a:extLst>
          </p:cNvPr>
          <p:cNvSpPr txBox="1"/>
          <p:nvPr/>
        </p:nvSpPr>
        <p:spPr>
          <a:xfrm>
            <a:off x="4125435" y="4825602"/>
            <a:ext cx="89313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Size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6FDFAE8-F830-2AFD-AE49-315BBF04136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2835267" y="5148768"/>
            <a:ext cx="129016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527C53-454D-C269-D417-518805788B08}"/>
              </a:ext>
            </a:extLst>
          </p:cNvPr>
          <p:cNvSpPr txBox="1"/>
          <p:nvPr/>
        </p:nvSpPr>
        <p:spPr>
          <a:xfrm>
            <a:off x="6156383" y="4825602"/>
            <a:ext cx="175945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Location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6FD76C-4B24-8CD6-26E4-2F364A6784F6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flipH="1">
            <a:off x="5018565" y="5148768"/>
            <a:ext cx="113781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1C75F49-A48F-710A-9D24-9DBB75451E87}"/>
              </a:ext>
            </a:extLst>
          </p:cNvPr>
          <p:cNvSpPr txBox="1"/>
          <p:nvPr/>
        </p:nvSpPr>
        <p:spPr>
          <a:xfrm>
            <a:off x="4648176" y="1498799"/>
            <a:ext cx="42643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Large balls are likely at the top OR of a certain 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By chance less likely to be both at the top AND of a certain color</a:t>
            </a:r>
          </a:p>
        </p:txBody>
      </p:sp>
    </p:spTree>
    <p:extLst>
      <p:ext uri="{BB962C8B-B14F-4D97-AF65-F5344CB8AC3E}">
        <p14:creationId xmlns:p14="http://schemas.microsoft.com/office/powerpoint/2010/main" val="28271693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FD052-78E3-FB48-8E89-3465BC4A5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Collision of Sampling and Regression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F3F179-1896-4543-AD9B-1BE860D2F656}"/>
              </a:ext>
            </a:extLst>
          </p:cNvPr>
          <p:cNvGrpSpPr/>
          <p:nvPr/>
        </p:nvGrpSpPr>
        <p:grpSpPr>
          <a:xfrm>
            <a:off x="1502003" y="2785733"/>
            <a:ext cx="5270937" cy="4122625"/>
            <a:chOff x="1502003" y="2679405"/>
            <a:chExt cx="5270937" cy="412262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66A90E-25B5-B343-A711-9C5A6C5B1A58}"/>
                </a:ext>
              </a:extLst>
            </p:cNvPr>
            <p:cNvSpPr/>
            <p:nvPr/>
          </p:nvSpPr>
          <p:spPr>
            <a:xfrm>
              <a:off x="1871330" y="2679405"/>
              <a:ext cx="4901610" cy="3753293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2E6D3D6-2A98-894A-9504-F95117FCBF13}"/>
                </a:ext>
              </a:extLst>
            </p:cNvPr>
            <p:cNvSpPr txBox="1"/>
            <p:nvPr/>
          </p:nvSpPr>
          <p:spPr>
            <a:xfrm>
              <a:off x="3117895" y="6432698"/>
              <a:ext cx="1744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Academic Ability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BDBC89-2FA1-EE47-96FD-8D6B632A2219}"/>
                </a:ext>
              </a:extLst>
            </p:cNvPr>
            <p:cNvSpPr txBox="1"/>
            <p:nvPr/>
          </p:nvSpPr>
          <p:spPr>
            <a:xfrm rot="16200000">
              <a:off x="910174" y="4371384"/>
              <a:ext cx="15529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Athletic Ability</a:t>
              </a:r>
            </a:p>
          </p:txBody>
        </p:sp>
      </p:grpSp>
      <p:sp>
        <p:nvSpPr>
          <p:cNvPr id="62" name="Oval 61">
            <a:extLst>
              <a:ext uri="{FF2B5EF4-FFF2-40B4-BE49-F238E27FC236}">
                <a16:creationId xmlns:a16="http://schemas.microsoft.com/office/drawing/2014/main" id="{3898F771-4390-704E-8C86-3A06850EEBE1}"/>
              </a:ext>
            </a:extLst>
          </p:cNvPr>
          <p:cNvSpPr/>
          <p:nvPr/>
        </p:nvSpPr>
        <p:spPr>
          <a:xfrm>
            <a:off x="4795428" y="378623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3AD71BB-120F-C24B-BD86-3D48B1E68FBC}"/>
              </a:ext>
            </a:extLst>
          </p:cNvPr>
          <p:cNvSpPr/>
          <p:nvPr/>
        </p:nvSpPr>
        <p:spPr>
          <a:xfrm>
            <a:off x="4597697" y="426067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6E7F463-434D-0C49-B1B8-64861A6A06F8}"/>
              </a:ext>
            </a:extLst>
          </p:cNvPr>
          <p:cNvSpPr/>
          <p:nvPr/>
        </p:nvSpPr>
        <p:spPr>
          <a:xfrm>
            <a:off x="4471208" y="395862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5040D0F-F61E-3B48-A616-78130ED11F39}"/>
              </a:ext>
            </a:extLst>
          </p:cNvPr>
          <p:cNvSpPr/>
          <p:nvPr/>
        </p:nvSpPr>
        <p:spPr>
          <a:xfrm>
            <a:off x="5101474" y="408511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B07009E8-62EF-2841-9FCE-75BBC017D2FF}"/>
              </a:ext>
            </a:extLst>
          </p:cNvPr>
          <p:cNvSpPr/>
          <p:nvPr/>
        </p:nvSpPr>
        <p:spPr>
          <a:xfrm>
            <a:off x="4813602" y="408511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A77DC3C-08A6-FC47-9883-3FB58D95A144}"/>
              </a:ext>
            </a:extLst>
          </p:cNvPr>
          <p:cNvSpPr/>
          <p:nvPr/>
        </p:nvSpPr>
        <p:spPr>
          <a:xfrm>
            <a:off x="5092751" y="43489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141DC75C-CC1F-8F41-8F0D-9849AEEDF335}"/>
              </a:ext>
            </a:extLst>
          </p:cNvPr>
          <p:cNvSpPr/>
          <p:nvPr/>
        </p:nvSpPr>
        <p:spPr>
          <a:xfrm>
            <a:off x="4573708" y="378306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4AC6904-D869-064D-87F1-C7A9D8486425}"/>
              </a:ext>
            </a:extLst>
          </p:cNvPr>
          <p:cNvSpPr/>
          <p:nvPr/>
        </p:nvSpPr>
        <p:spPr>
          <a:xfrm>
            <a:off x="5131279" y="38845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27C7F95F-4CF6-EB4A-846D-BDB76CAA6F7A}"/>
              </a:ext>
            </a:extLst>
          </p:cNvPr>
          <p:cNvSpPr/>
          <p:nvPr/>
        </p:nvSpPr>
        <p:spPr>
          <a:xfrm>
            <a:off x="4268389" y="391272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2FE33709-23A3-394B-822D-ED00A90C66C6}"/>
              </a:ext>
            </a:extLst>
          </p:cNvPr>
          <p:cNvSpPr/>
          <p:nvPr/>
        </p:nvSpPr>
        <p:spPr>
          <a:xfrm>
            <a:off x="5182166" y="372749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6CCA5947-F315-5F4A-A183-A406CA82F01F}"/>
              </a:ext>
            </a:extLst>
          </p:cNvPr>
          <p:cNvSpPr/>
          <p:nvPr/>
        </p:nvSpPr>
        <p:spPr>
          <a:xfrm>
            <a:off x="5308655" y="403043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F5463EC-6F6D-8943-9A8B-F406E07107BB}"/>
              </a:ext>
            </a:extLst>
          </p:cNvPr>
          <p:cNvSpPr/>
          <p:nvPr/>
        </p:nvSpPr>
        <p:spPr>
          <a:xfrm>
            <a:off x="5574719" y="379074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7DCF6F52-D5BF-5842-AB3E-D168E99442C4}"/>
              </a:ext>
            </a:extLst>
          </p:cNvPr>
          <p:cNvSpPr/>
          <p:nvPr/>
        </p:nvSpPr>
        <p:spPr>
          <a:xfrm>
            <a:off x="5448230" y="348869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408BB3B1-EE08-5F49-9981-CC52B51958B8}"/>
              </a:ext>
            </a:extLst>
          </p:cNvPr>
          <p:cNvSpPr/>
          <p:nvPr/>
        </p:nvSpPr>
        <p:spPr>
          <a:xfrm>
            <a:off x="5790624" y="361518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B63B0A88-FF8E-9D4D-B235-A5E4BCC21A60}"/>
              </a:ext>
            </a:extLst>
          </p:cNvPr>
          <p:cNvSpPr/>
          <p:nvPr/>
        </p:nvSpPr>
        <p:spPr>
          <a:xfrm>
            <a:off x="5733922" y="392528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1E75605-34FD-8F40-9861-40CD967EBB06}"/>
              </a:ext>
            </a:extLst>
          </p:cNvPr>
          <p:cNvSpPr/>
          <p:nvPr/>
        </p:nvSpPr>
        <p:spPr>
          <a:xfrm>
            <a:off x="5245411" y="344279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915593B2-EA6A-4E4E-9F1D-24A5C79380E5}"/>
              </a:ext>
            </a:extLst>
          </p:cNvPr>
          <p:cNvSpPr/>
          <p:nvPr/>
        </p:nvSpPr>
        <p:spPr>
          <a:xfrm>
            <a:off x="5637964" y="403357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4DEDFDC6-A4AF-AF45-A926-89ABB8028295}"/>
              </a:ext>
            </a:extLst>
          </p:cNvPr>
          <p:cNvSpPr/>
          <p:nvPr/>
        </p:nvSpPr>
        <p:spPr>
          <a:xfrm>
            <a:off x="4286927" y="371179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342913B5-D4BC-854B-9577-9294055E62F0}"/>
              </a:ext>
            </a:extLst>
          </p:cNvPr>
          <p:cNvSpPr/>
          <p:nvPr/>
        </p:nvSpPr>
        <p:spPr>
          <a:xfrm>
            <a:off x="4592973" y="401066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06DEA6BC-6B2D-2040-B0F1-AD567547C5A7}"/>
              </a:ext>
            </a:extLst>
          </p:cNvPr>
          <p:cNvSpPr/>
          <p:nvPr/>
        </p:nvSpPr>
        <p:spPr>
          <a:xfrm>
            <a:off x="4305101" y="401066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2B6270D9-6031-BD4A-8545-8A495BBF9114}"/>
              </a:ext>
            </a:extLst>
          </p:cNvPr>
          <p:cNvSpPr/>
          <p:nvPr/>
        </p:nvSpPr>
        <p:spPr>
          <a:xfrm>
            <a:off x="4065207" y="370862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AEC14F0-3DC8-004F-B1D7-C678E274714E}"/>
              </a:ext>
            </a:extLst>
          </p:cNvPr>
          <p:cNvSpPr/>
          <p:nvPr/>
        </p:nvSpPr>
        <p:spPr>
          <a:xfrm>
            <a:off x="4622778" y="381006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37E2F418-04D4-AB4D-A0E8-0487CDC98540}"/>
              </a:ext>
            </a:extLst>
          </p:cNvPr>
          <p:cNvSpPr/>
          <p:nvPr/>
        </p:nvSpPr>
        <p:spPr>
          <a:xfrm>
            <a:off x="4425402" y="399891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DFE2A21A-C29A-B045-A75F-EBC947695F17}"/>
              </a:ext>
            </a:extLst>
          </p:cNvPr>
          <p:cNvSpPr/>
          <p:nvPr/>
        </p:nvSpPr>
        <p:spPr>
          <a:xfrm>
            <a:off x="4110428" y="330422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B98CBBEF-5E12-2D47-BE98-F667FF87DEF3}"/>
              </a:ext>
            </a:extLst>
          </p:cNvPr>
          <p:cNvSpPr/>
          <p:nvPr/>
        </p:nvSpPr>
        <p:spPr>
          <a:xfrm>
            <a:off x="4614205" y="312866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CADA2463-5092-A64C-B3A3-5EE593E2B48A}"/>
              </a:ext>
            </a:extLst>
          </p:cNvPr>
          <p:cNvSpPr/>
          <p:nvPr/>
        </p:nvSpPr>
        <p:spPr>
          <a:xfrm>
            <a:off x="4326333" y="312866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651F4754-45F0-5E40-80A4-B16E7B6D4E9A}"/>
              </a:ext>
            </a:extLst>
          </p:cNvPr>
          <p:cNvSpPr/>
          <p:nvPr/>
        </p:nvSpPr>
        <p:spPr>
          <a:xfrm>
            <a:off x="4269631" y="343875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9006F067-ECD2-464C-BE24-56646106FB84}"/>
              </a:ext>
            </a:extLst>
          </p:cNvPr>
          <p:cNvSpPr/>
          <p:nvPr/>
        </p:nvSpPr>
        <p:spPr>
          <a:xfrm>
            <a:off x="4605482" y="339251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11466CAB-C9AC-7B40-B544-B23B8B335D44}"/>
              </a:ext>
            </a:extLst>
          </p:cNvPr>
          <p:cNvSpPr/>
          <p:nvPr/>
        </p:nvSpPr>
        <p:spPr>
          <a:xfrm>
            <a:off x="4173673" y="354705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ontent Placeholder 2">
            <a:extLst>
              <a:ext uri="{FF2B5EF4-FFF2-40B4-BE49-F238E27FC236}">
                <a16:creationId xmlns:a16="http://schemas.microsoft.com/office/drawing/2014/main" id="{79FA7922-66F4-CD4B-BD90-CB7F7C019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85" y="1119386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i="1" dirty="0">
                <a:latin typeface="Avenir" panose="02000503020000020003" pitchFamily="2" charset="0"/>
              </a:rPr>
              <a:t>Consider the following:</a:t>
            </a:r>
            <a:endParaRPr lang="en-US" sz="2400" dirty="0">
              <a:latin typeface="Avenir" panose="02000503020000020003" pitchFamily="2" charset="0"/>
            </a:endParaRPr>
          </a:p>
          <a:p>
            <a:pPr marL="0" indent="0">
              <a:buNone/>
            </a:pPr>
            <a:r>
              <a:rPr lang="en-US" sz="2400" dirty="0">
                <a:latin typeface="Avenir" panose="02000503020000020003" pitchFamily="2" charset="0"/>
              </a:rPr>
              <a:t>You are interested to see if academic ability and athletic ability are correlated. So, you sample students at your university.</a:t>
            </a:r>
          </a:p>
        </p:txBody>
      </p: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8AF5C5A3-FE61-FA41-A74F-E13B18479D5F}"/>
              </a:ext>
            </a:extLst>
          </p:cNvPr>
          <p:cNvCxnSpPr/>
          <p:nvPr/>
        </p:nvCxnSpPr>
        <p:spPr>
          <a:xfrm>
            <a:off x="4110428" y="3128664"/>
            <a:ext cx="1749983" cy="1346793"/>
          </a:xfrm>
          <a:prstGeom prst="line">
            <a:avLst/>
          </a:prstGeom>
          <a:ln w="635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409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A7D58-FF1E-3F41-BC77-789A9B876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Observation: Can We Learn Anything?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536C7-E691-3740-A4DE-093BA550DC12}"/>
              </a:ext>
            </a:extLst>
          </p:cNvPr>
          <p:cNvSpPr/>
          <p:nvPr/>
        </p:nvSpPr>
        <p:spPr>
          <a:xfrm>
            <a:off x="0" y="6488668"/>
            <a:ext cx="20602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tylervigen.com</a:t>
            </a:r>
            <a:r>
              <a:rPr lang="en-US" sz="1600" dirty="0"/>
              <a:t>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98F3D7-8B12-CE4C-BDB6-D582A328B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614" y="1289618"/>
            <a:ext cx="8150772" cy="50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1908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FD052-78E3-FB48-8E89-3465BC4A5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Collision of Sampling and Regression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F3F179-1896-4543-AD9B-1BE860D2F656}"/>
              </a:ext>
            </a:extLst>
          </p:cNvPr>
          <p:cNvGrpSpPr/>
          <p:nvPr/>
        </p:nvGrpSpPr>
        <p:grpSpPr>
          <a:xfrm>
            <a:off x="1502003" y="2785733"/>
            <a:ext cx="5270937" cy="4122625"/>
            <a:chOff x="1502003" y="2679405"/>
            <a:chExt cx="5270937" cy="412262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66A90E-25B5-B343-A711-9C5A6C5B1A58}"/>
                </a:ext>
              </a:extLst>
            </p:cNvPr>
            <p:cNvSpPr/>
            <p:nvPr/>
          </p:nvSpPr>
          <p:spPr>
            <a:xfrm>
              <a:off x="1871330" y="2679405"/>
              <a:ext cx="4901610" cy="3753293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2E6D3D6-2A98-894A-9504-F95117FCBF13}"/>
                </a:ext>
              </a:extLst>
            </p:cNvPr>
            <p:cNvSpPr txBox="1"/>
            <p:nvPr/>
          </p:nvSpPr>
          <p:spPr>
            <a:xfrm>
              <a:off x="3117895" y="6432698"/>
              <a:ext cx="1744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Academic Ability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BDBC89-2FA1-EE47-96FD-8D6B632A2219}"/>
                </a:ext>
              </a:extLst>
            </p:cNvPr>
            <p:cNvSpPr txBox="1"/>
            <p:nvPr/>
          </p:nvSpPr>
          <p:spPr>
            <a:xfrm rot="16200000">
              <a:off x="910174" y="4371384"/>
              <a:ext cx="15529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Athletic Ability</a:t>
              </a: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C50D0CEE-5CC6-B449-AD99-3F8FDF93ECAB}"/>
              </a:ext>
            </a:extLst>
          </p:cNvPr>
          <p:cNvSpPr/>
          <p:nvPr/>
        </p:nvSpPr>
        <p:spPr>
          <a:xfrm>
            <a:off x="2458165" y="557906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E57F39-3AC7-5D44-BE92-38B328849E38}"/>
              </a:ext>
            </a:extLst>
          </p:cNvPr>
          <p:cNvSpPr/>
          <p:nvPr/>
        </p:nvSpPr>
        <p:spPr>
          <a:xfrm>
            <a:off x="2584654" y="588199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427E59D-3A54-9B49-91B9-1BCC5CDD41AA}"/>
              </a:ext>
            </a:extLst>
          </p:cNvPr>
          <p:cNvSpPr/>
          <p:nvPr/>
        </p:nvSpPr>
        <p:spPr>
          <a:xfrm>
            <a:off x="3048449" y="516786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7FED25B-5B38-FA4B-8219-5740F9BF414D}"/>
              </a:ext>
            </a:extLst>
          </p:cNvPr>
          <p:cNvSpPr/>
          <p:nvPr/>
        </p:nvSpPr>
        <p:spPr>
          <a:xfrm>
            <a:off x="2850718" y="564230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743BE9F-0F8B-F446-AF55-48E8C904A823}"/>
              </a:ext>
            </a:extLst>
          </p:cNvPr>
          <p:cNvSpPr/>
          <p:nvPr/>
        </p:nvSpPr>
        <p:spPr>
          <a:xfrm>
            <a:off x="2724229" y="534025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E3865C3-156E-F344-901D-03BA975C003D}"/>
              </a:ext>
            </a:extLst>
          </p:cNvPr>
          <p:cNvSpPr/>
          <p:nvPr/>
        </p:nvSpPr>
        <p:spPr>
          <a:xfrm>
            <a:off x="3354495" y="546674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072E2E-97BA-0549-AFF7-B6558E6B945C}"/>
              </a:ext>
            </a:extLst>
          </p:cNvPr>
          <p:cNvSpPr/>
          <p:nvPr/>
        </p:nvSpPr>
        <p:spPr>
          <a:xfrm>
            <a:off x="3066623" y="546674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F436329-94E6-3D45-B8D9-59876A025437}"/>
              </a:ext>
            </a:extLst>
          </p:cNvPr>
          <p:cNvSpPr/>
          <p:nvPr/>
        </p:nvSpPr>
        <p:spPr>
          <a:xfrm>
            <a:off x="3009921" y="577684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E87E05F-B134-D841-9B88-F7811FBF24B0}"/>
              </a:ext>
            </a:extLst>
          </p:cNvPr>
          <p:cNvSpPr/>
          <p:nvPr/>
        </p:nvSpPr>
        <p:spPr>
          <a:xfrm>
            <a:off x="3345772" y="573059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0D00A4-3FAC-B74C-9E04-35C5AA4E15E3}"/>
              </a:ext>
            </a:extLst>
          </p:cNvPr>
          <p:cNvSpPr/>
          <p:nvPr/>
        </p:nvSpPr>
        <p:spPr>
          <a:xfrm>
            <a:off x="2826729" y="516469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F834C74-4079-E742-8EDE-C82D9758C5AD}"/>
              </a:ext>
            </a:extLst>
          </p:cNvPr>
          <p:cNvSpPr/>
          <p:nvPr/>
        </p:nvSpPr>
        <p:spPr>
          <a:xfrm>
            <a:off x="3384300" y="526613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4162FFF-23E1-2944-8731-BE70FF2BC4D9}"/>
              </a:ext>
            </a:extLst>
          </p:cNvPr>
          <p:cNvSpPr/>
          <p:nvPr/>
        </p:nvSpPr>
        <p:spPr>
          <a:xfrm>
            <a:off x="2521410" y="529435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088C80D-4280-4D44-A8A4-00CF4E4276CB}"/>
              </a:ext>
            </a:extLst>
          </p:cNvPr>
          <p:cNvSpPr/>
          <p:nvPr/>
        </p:nvSpPr>
        <p:spPr>
          <a:xfrm>
            <a:off x="2913963" y="588513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28206AD-A448-AA48-AE80-9C8D60BC7B3B}"/>
              </a:ext>
            </a:extLst>
          </p:cNvPr>
          <p:cNvSpPr/>
          <p:nvPr/>
        </p:nvSpPr>
        <p:spPr>
          <a:xfrm>
            <a:off x="2900056" y="457118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EDB2521-0A7A-FB4F-832D-F8711432567B}"/>
              </a:ext>
            </a:extLst>
          </p:cNvPr>
          <p:cNvSpPr/>
          <p:nvPr/>
        </p:nvSpPr>
        <p:spPr>
          <a:xfrm>
            <a:off x="3026545" y="487411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43E8EB2-1015-C449-823E-F0FFDCBA6970}"/>
              </a:ext>
            </a:extLst>
          </p:cNvPr>
          <p:cNvSpPr/>
          <p:nvPr/>
        </p:nvSpPr>
        <p:spPr>
          <a:xfrm>
            <a:off x="3490340" y="415998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9F641D2-682C-BE48-AF78-18B5EEC8258B}"/>
              </a:ext>
            </a:extLst>
          </p:cNvPr>
          <p:cNvSpPr/>
          <p:nvPr/>
        </p:nvSpPr>
        <p:spPr>
          <a:xfrm>
            <a:off x="3292609" y="463442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CF75C21-4320-7440-96AE-AA5D84F83703}"/>
              </a:ext>
            </a:extLst>
          </p:cNvPr>
          <p:cNvSpPr/>
          <p:nvPr/>
        </p:nvSpPr>
        <p:spPr>
          <a:xfrm>
            <a:off x="3166120" y="433237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698A64F-4A1E-DC42-8B9F-C8A8E3A76D3E}"/>
              </a:ext>
            </a:extLst>
          </p:cNvPr>
          <p:cNvSpPr/>
          <p:nvPr/>
        </p:nvSpPr>
        <p:spPr>
          <a:xfrm>
            <a:off x="3796386" y="445886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87A1264-8D3D-1547-949E-FD6E0063CB31}"/>
              </a:ext>
            </a:extLst>
          </p:cNvPr>
          <p:cNvSpPr/>
          <p:nvPr/>
        </p:nvSpPr>
        <p:spPr>
          <a:xfrm>
            <a:off x="3508514" y="445886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D96CD4A-A5D5-8248-ABD6-FBDE3134BACB}"/>
              </a:ext>
            </a:extLst>
          </p:cNvPr>
          <p:cNvSpPr/>
          <p:nvPr/>
        </p:nvSpPr>
        <p:spPr>
          <a:xfrm>
            <a:off x="3451812" y="476896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31D080E-54B4-A14A-9A4E-2AB6287714A6}"/>
              </a:ext>
            </a:extLst>
          </p:cNvPr>
          <p:cNvSpPr/>
          <p:nvPr/>
        </p:nvSpPr>
        <p:spPr>
          <a:xfrm>
            <a:off x="3787663" y="472271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E985449-432A-C94B-84E4-61C4C2A0EEC4}"/>
              </a:ext>
            </a:extLst>
          </p:cNvPr>
          <p:cNvSpPr/>
          <p:nvPr/>
        </p:nvSpPr>
        <p:spPr>
          <a:xfrm>
            <a:off x="3268620" y="415681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23F19EF-AC3A-F641-8590-BC36F5BE4466}"/>
              </a:ext>
            </a:extLst>
          </p:cNvPr>
          <p:cNvSpPr/>
          <p:nvPr/>
        </p:nvSpPr>
        <p:spPr>
          <a:xfrm>
            <a:off x="3826191" y="425825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E77C44D-B5DA-6E44-99C8-885E49D40CAC}"/>
              </a:ext>
            </a:extLst>
          </p:cNvPr>
          <p:cNvSpPr/>
          <p:nvPr/>
        </p:nvSpPr>
        <p:spPr>
          <a:xfrm>
            <a:off x="2963301" y="428647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54E5828-2045-024B-A4B5-5CA580C1B80C}"/>
              </a:ext>
            </a:extLst>
          </p:cNvPr>
          <p:cNvSpPr/>
          <p:nvPr/>
        </p:nvSpPr>
        <p:spPr>
          <a:xfrm>
            <a:off x="3355854" y="487725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2E042C4-766A-744D-9B92-1EBCB5CA2739}"/>
              </a:ext>
            </a:extLst>
          </p:cNvPr>
          <p:cNvSpPr/>
          <p:nvPr/>
        </p:nvSpPr>
        <p:spPr>
          <a:xfrm>
            <a:off x="3347397" y="502056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1301D0D-B10E-3344-8C07-D4E41BB19804}"/>
              </a:ext>
            </a:extLst>
          </p:cNvPr>
          <p:cNvSpPr/>
          <p:nvPr/>
        </p:nvSpPr>
        <p:spPr>
          <a:xfrm>
            <a:off x="3473886" y="532350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329D3F7-31D5-5F4E-916E-B1FE72F72788}"/>
              </a:ext>
            </a:extLst>
          </p:cNvPr>
          <p:cNvSpPr/>
          <p:nvPr/>
        </p:nvSpPr>
        <p:spPr>
          <a:xfrm>
            <a:off x="3937681" y="460937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9E621D4-1893-EB40-8463-C50DDBB6CBB7}"/>
              </a:ext>
            </a:extLst>
          </p:cNvPr>
          <p:cNvSpPr/>
          <p:nvPr/>
        </p:nvSpPr>
        <p:spPr>
          <a:xfrm>
            <a:off x="3739950" y="508381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2998DE5-CBD4-6D4C-B1FE-7213D692AB76}"/>
              </a:ext>
            </a:extLst>
          </p:cNvPr>
          <p:cNvSpPr/>
          <p:nvPr/>
        </p:nvSpPr>
        <p:spPr>
          <a:xfrm>
            <a:off x="3613461" y="478176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67E0307-429F-EA44-9567-212EEC8B5272}"/>
              </a:ext>
            </a:extLst>
          </p:cNvPr>
          <p:cNvSpPr/>
          <p:nvPr/>
        </p:nvSpPr>
        <p:spPr>
          <a:xfrm>
            <a:off x="4243727" y="490825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51E06C5-FAB0-254D-8A9C-B38E0665EEF8}"/>
              </a:ext>
            </a:extLst>
          </p:cNvPr>
          <p:cNvSpPr/>
          <p:nvPr/>
        </p:nvSpPr>
        <p:spPr>
          <a:xfrm>
            <a:off x="3955855" y="490825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AA87C8B-9749-2448-8C41-D79224E87A39}"/>
              </a:ext>
            </a:extLst>
          </p:cNvPr>
          <p:cNvSpPr/>
          <p:nvPr/>
        </p:nvSpPr>
        <p:spPr>
          <a:xfrm>
            <a:off x="3899153" y="521834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87AAA72-15F4-C045-B65B-5302DE7FEF68}"/>
              </a:ext>
            </a:extLst>
          </p:cNvPr>
          <p:cNvSpPr/>
          <p:nvPr/>
        </p:nvSpPr>
        <p:spPr>
          <a:xfrm>
            <a:off x="4235004" y="517210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E2B10DE-CE50-B040-B518-958331EB963A}"/>
              </a:ext>
            </a:extLst>
          </p:cNvPr>
          <p:cNvSpPr/>
          <p:nvPr/>
        </p:nvSpPr>
        <p:spPr>
          <a:xfrm>
            <a:off x="3715961" y="460620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C7EB726-2604-E742-9E86-5DC0656C45D4}"/>
              </a:ext>
            </a:extLst>
          </p:cNvPr>
          <p:cNvSpPr/>
          <p:nvPr/>
        </p:nvSpPr>
        <p:spPr>
          <a:xfrm>
            <a:off x="4273532" y="470764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0B79F5E-E369-D446-9B09-C3A1CBDBBB59}"/>
              </a:ext>
            </a:extLst>
          </p:cNvPr>
          <p:cNvSpPr/>
          <p:nvPr/>
        </p:nvSpPr>
        <p:spPr>
          <a:xfrm>
            <a:off x="3410642" y="473586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9AEECAA-9C2C-8848-91FB-2295A09A2D02}"/>
              </a:ext>
            </a:extLst>
          </p:cNvPr>
          <p:cNvSpPr/>
          <p:nvPr/>
        </p:nvSpPr>
        <p:spPr>
          <a:xfrm>
            <a:off x="3803195" y="532664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574701D-FB5D-E34B-A52B-A32BD532044F}"/>
              </a:ext>
            </a:extLst>
          </p:cNvPr>
          <p:cNvSpPr/>
          <p:nvPr/>
        </p:nvSpPr>
        <p:spPr>
          <a:xfrm>
            <a:off x="4251053" y="506638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BE3AFFA-6F16-D640-967F-D9D9FB0269C5}"/>
              </a:ext>
            </a:extLst>
          </p:cNvPr>
          <p:cNvSpPr/>
          <p:nvPr/>
        </p:nvSpPr>
        <p:spPr>
          <a:xfrm>
            <a:off x="4377542" y="536932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F4977E3-C3CC-F143-B6B4-F5BE9CD0CF97}"/>
              </a:ext>
            </a:extLst>
          </p:cNvPr>
          <p:cNvSpPr/>
          <p:nvPr/>
        </p:nvSpPr>
        <p:spPr>
          <a:xfrm>
            <a:off x="4841337" y="465519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84C320F-5E07-0547-B268-28EDC31ADC96}"/>
              </a:ext>
            </a:extLst>
          </p:cNvPr>
          <p:cNvSpPr/>
          <p:nvPr/>
        </p:nvSpPr>
        <p:spPr>
          <a:xfrm>
            <a:off x="4643606" y="512963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996DB20-F370-B743-AF0F-CDF81658D0E6}"/>
              </a:ext>
            </a:extLst>
          </p:cNvPr>
          <p:cNvSpPr/>
          <p:nvPr/>
        </p:nvSpPr>
        <p:spPr>
          <a:xfrm>
            <a:off x="4517117" y="482758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879EB0ED-F905-FF4D-A44C-3F06513E6A64}"/>
              </a:ext>
            </a:extLst>
          </p:cNvPr>
          <p:cNvSpPr/>
          <p:nvPr/>
        </p:nvSpPr>
        <p:spPr>
          <a:xfrm>
            <a:off x="5147383" y="495407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63CE3A8F-4838-264D-9623-73C014F1B452}"/>
              </a:ext>
            </a:extLst>
          </p:cNvPr>
          <p:cNvSpPr/>
          <p:nvPr/>
        </p:nvSpPr>
        <p:spPr>
          <a:xfrm>
            <a:off x="4859511" y="495407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FE2B820-0C46-9547-A68E-D965A4B5EF25}"/>
              </a:ext>
            </a:extLst>
          </p:cNvPr>
          <p:cNvSpPr/>
          <p:nvPr/>
        </p:nvSpPr>
        <p:spPr>
          <a:xfrm>
            <a:off x="4802809" y="526416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B4AB13E-0823-4A4C-82DA-EFCAFE9F3C4C}"/>
              </a:ext>
            </a:extLst>
          </p:cNvPr>
          <p:cNvSpPr/>
          <p:nvPr/>
        </p:nvSpPr>
        <p:spPr>
          <a:xfrm>
            <a:off x="5138660" y="521792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C3098240-9C8B-7947-B6C6-63120138721A}"/>
              </a:ext>
            </a:extLst>
          </p:cNvPr>
          <p:cNvSpPr/>
          <p:nvPr/>
        </p:nvSpPr>
        <p:spPr>
          <a:xfrm>
            <a:off x="4619617" y="465202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5E0ACA2-DB7F-9540-8CF1-03429EBD60C6}"/>
              </a:ext>
            </a:extLst>
          </p:cNvPr>
          <p:cNvSpPr/>
          <p:nvPr/>
        </p:nvSpPr>
        <p:spPr>
          <a:xfrm>
            <a:off x="5177188" y="475346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220686F-CFEB-7841-95FD-3706C487A7BE}"/>
              </a:ext>
            </a:extLst>
          </p:cNvPr>
          <p:cNvSpPr/>
          <p:nvPr/>
        </p:nvSpPr>
        <p:spPr>
          <a:xfrm>
            <a:off x="4314298" y="478168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C0B79018-0ABC-9A4B-AB69-2FF5C4077C67}"/>
              </a:ext>
            </a:extLst>
          </p:cNvPr>
          <p:cNvSpPr/>
          <p:nvPr/>
        </p:nvSpPr>
        <p:spPr>
          <a:xfrm>
            <a:off x="4706851" y="537245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119BD620-37AE-3849-A4C5-C975B87A9300}"/>
              </a:ext>
            </a:extLst>
          </p:cNvPr>
          <p:cNvSpPr/>
          <p:nvPr/>
        </p:nvSpPr>
        <p:spPr>
          <a:xfrm>
            <a:off x="4205144" y="419742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E152341-FDBD-DD4E-A227-00187228DB7C}"/>
              </a:ext>
            </a:extLst>
          </p:cNvPr>
          <p:cNvSpPr/>
          <p:nvPr/>
        </p:nvSpPr>
        <p:spPr>
          <a:xfrm>
            <a:off x="4331633" y="450036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3898F771-4390-704E-8C86-3A06850EEBE1}"/>
              </a:ext>
            </a:extLst>
          </p:cNvPr>
          <p:cNvSpPr/>
          <p:nvPr/>
        </p:nvSpPr>
        <p:spPr>
          <a:xfrm>
            <a:off x="4795428" y="378623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3AD71BB-120F-C24B-BD86-3D48B1E68FBC}"/>
              </a:ext>
            </a:extLst>
          </p:cNvPr>
          <p:cNvSpPr/>
          <p:nvPr/>
        </p:nvSpPr>
        <p:spPr>
          <a:xfrm>
            <a:off x="4597697" y="426067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6E7F463-434D-0C49-B1B8-64861A6A06F8}"/>
              </a:ext>
            </a:extLst>
          </p:cNvPr>
          <p:cNvSpPr/>
          <p:nvPr/>
        </p:nvSpPr>
        <p:spPr>
          <a:xfrm>
            <a:off x="4471208" y="395862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5040D0F-F61E-3B48-A616-78130ED11F39}"/>
              </a:ext>
            </a:extLst>
          </p:cNvPr>
          <p:cNvSpPr/>
          <p:nvPr/>
        </p:nvSpPr>
        <p:spPr>
          <a:xfrm>
            <a:off x="5101474" y="408511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B07009E8-62EF-2841-9FCE-75BBC017D2FF}"/>
              </a:ext>
            </a:extLst>
          </p:cNvPr>
          <p:cNvSpPr/>
          <p:nvPr/>
        </p:nvSpPr>
        <p:spPr>
          <a:xfrm>
            <a:off x="4813602" y="408511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CA8DCEC-BD3B-9B4C-803F-339BEFF05588}"/>
              </a:ext>
            </a:extLst>
          </p:cNvPr>
          <p:cNvSpPr/>
          <p:nvPr/>
        </p:nvSpPr>
        <p:spPr>
          <a:xfrm>
            <a:off x="4756900" y="439521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A77DC3C-08A6-FC47-9883-3FB58D95A144}"/>
              </a:ext>
            </a:extLst>
          </p:cNvPr>
          <p:cNvSpPr/>
          <p:nvPr/>
        </p:nvSpPr>
        <p:spPr>
          <a:xfrm>
            <a:off x="5092751" y="434896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141DC75C-CC1F-8F41-8F0D-9849AEEDF335}"/>
              </a:ext>
            </a:extLst>
          </p:cNvPr>
          <p:cNvSpPr/>
          <p:nvPr/>
        </p:nvSpPr>
        <p:spPr>
          <a:xfrm>
            <a:off x="4573708" y="378306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C4AC6904-D869-064D-87F1-C7A9D8486425}"/>
              </a:ext>
            </a:extLst>
          </p:cNvPr>
          <p:cNvSpPr/>
          <p:nvPr/>
        </p:nvSpPr>
        <p:spPr>
          <a:xfrm>
            <a:off x="5131279" y="388450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27C7F95F-4CF6-EB4A-846D-BDB76CAA6F7A}"/>
              </a:ext>
            </a:extLst>
          </p:cNvPr>
          <p:cNvSpPr/>
          <p:nvPr/>
        </p:nvSpPr>
        <p:spPr>
          <a:xfrm>
            <a:off x="4268389" y="391272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1688D6C7-73FE-FF49-AAD3-FCE0400FA3B2}"/>
              </a:ext>
            </a:extLst>
          </p:cNvPr>
          <p:cNvSpPr/>
          <p:nvPr/>
        </p:nvSpPr>
        <p:spPr>
          <a:xfrm>
            <a:off x="4660942" y="450350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678CDBB-26EF-D443-9F4B-CA0E10F7D27C}"/>
              </a:ext>
            </a:extLst>
          </p:cNvPr>
          <p:cNvSpPr/>
          <p:nvPr/>
        </p:nvSpPr>
        <p:spPr>
          <a:xfrm>
            <a:off x="4963558" y="479835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8F5B513-B93F-D541-9D12-6788A8D6F28D}"/>
              </a:ext>
            </a:extLst>
          </p:cNvPr>
          <p:cNvSpPr/>
          <p:nvPr/>
        </p:nvSpPr>
        <p:spPr>
          <a:xfrm>
            <a:off x="5090047" y="510129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48169118-5E63-EA44-B5A7-1A66D3EDC411}"/>
              </a:ext>
            </a:extLst>
          </p:cNvPr>
          <p:cNvSpPr/>
          <p:nvPr/>
        </p:nvSpPr>
        <p:spPr>
          <a:xfrm>
            <a:off x="5553842" y="438716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110D2543-59FB-DF4B-A61B-3F7A418F4C27}"/>
              </a:ext>
            </a:extLst>
          </p:cNvPr>
          <p:cNvSpPr/>
          <p:nvPr/>
        </p:nvSpPr>
        <p:spPr>
          <a:xfrm>
            <a:off x="5356111" y="486160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326C286B-F7CE-4241-BD35-2B626816C345}"/>
              </a:ext>
            </a:extLst>
          </p:cNvPr>
          <p:cNvSpPr/>
          <p:nvPr/>
        </p:nvSpPr>
        <p:spPr>
          <a:xfrm>
            <a:off x="5229622" y="455955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31BCA3CB-9351-F143-A903-5CDBA3E0FC42}"/>
              </a:ext>
            </a:extLst>
          </p:cNvPr>
          <p:cNvSpPr/>
          <p:nvPr/>
        </p:nvSpPr>
        <p:spPr>
          <a:xfrm>
            <a:off x="5859888" y="468604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E5BA1180-B9A0-7947-88A6-EEDF7291904D}"/>
              </a:ext>
            </a:extLst>
          </p:cNvPr>
          <p:cNvSpPr/>
          <p:nvPr/>
        </p:nvSpPr>
        <p:spPr>
          <a:xfrm>
            <a:off x="5572016" y="468604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A8473AB-FF93-D145-88F7-D0144E6E4E5D}"/>
              </a:ext>
            </a:extLst>
          </p:cNvPr>
          <p:cNvSpPr/>
          <p:nvPr/>
        </p:nvSpPr>
        <p:spPr>
          <a:xfrm>
            <a:off x="5515314" y="499613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268589F1-A001-B54E-ABAF-97DA8ECDC8DE}"/>
              </a:ext>
            </a:extLst>
          </p:cNvPr>
          <p:cNvSpPr/>
          <p:nvPr/>
        </p:nvSpPr>
        <p:spPr>
          <a:xfrm>
            <a:off x="5851165" y="494989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D6215121-3D07-ED41-97CF-33B8CED90EF0}"/>
              </a:ext>
            </a:extLst>
          </p:cNvPr>
          <p:cNvSpPr/>
          <p:nvPr/>
        </p:nvSpPr>
        <p:spPr>
          <a:xfrm>
            <a:off x="5332122" y="438399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11395998-EECB-9A4C-84DA-BFB1421D2574}"/>
              </a:ext>
            </a:extLst>
          </p:cNvPr>
          <p:cNvSpPr/>
          <p:nvPr/>
        </p:nvSpPr>
        <p:spPr>
          <a:xfrm>
            <a:off x="5889693" y="448543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3360D73F-C4CD-2747-9386-75940DB878F0}"/>
              </a:ext>
            </a:extLst>
          </p:cNvPr>
          <p:cNvSpPr/>
          <p:nvPr/>
        </p:nvSpPr>
        <p:spPr>
          <a:xfrm>
            <a:off x="5026803" y="451365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B9583CA-DEC4-C24A-A342-8E91FAECB7C1}"/>
              </a:ext>
            </a:extLst>
          </p:cNvPr>
          <p:cNvSpPr/>
          <p:nvPr/>
        </p:nvSpPr>
        <p:spPr>
          <a:xfrm>
            <a:off x="5419356" y="510442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2FE33709-23A3-394B-822D-ED00A90C66C6}"/>
              </a:ext>
            </a:extLst>
          </p:cNvPr>
          <p:cNvSpPr/>
          <p:nvPr/>
        </p:nvSpPr>
        <p:spPr>
          <a:xfrm>
            <a:off x="5182166" y="372749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6CCA5947-F315-5F4A-A183-A406CA82F01F}"/>
              </a:ext>
            </a:extLst>
          </p:cNvPr>
          <p:cNvSpPr/>
          <p:nvPr/>
        </p:nvSpPr>
        <p:spPr>
          <a:xfrm>
            <a:off x="5308655" y="403043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F5463EC-6F6D-8943-9A8B-F406E07107BB}"/>
              </a:ext>
            </a:extLst>
          </p:cNvPr>
          <p:cNvSpPr/>
          <p:nvPr/>
        </p:nvSpPr>
        <p:spPr>
          <a:xfrm>
            <a:off x="5574719" y="379074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7DCF6F52-D5BF-5842-AB3E-D168E99442C4}"/>
              </a:ext>
            </a:extLst>
          </p:cNvPr>
          <p:cNvSpPr/>
          <p:nvPr/>
        </p:nvSpPr>
        <p:spPr>
          <a:xfrm>
            <a:off x="5448230" y="348869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408BB3B1-EE08-5F49-9981-CC52B51958B8}"/>
              </a:ext>
            </a:extLst>
          </p:cNvPr>
          <p:cNvSpPr/>
          <p:nvPr/>
        </p:nvSpPr>
        <p:spPr>
          <a:xfrm>
            <a:off x="5790624" y="361518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B63B0A88-FF8E-9D4D-B235-A5E4BCC21A60}"/>
              </a:ext>
            </a:extLst>
          </p:cNvPr>
          <p:cNvSpPr/>
          <p:nvPr/>
        </p:nvSpPr>
        <p:spPr>
          <a:xfrm>
            <a:off x="5733922" y="392528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31E75605-34FD-8F40-9861-40CD967EBB06}"/>
              </a:ext>
            </a:extLst>
          </p:cNvPr>
          <p:cNvSpPr/>
          <p:nvPr/>
        </p:nvSpPr>
        <p:spPr>
          <a:xfrm>
            <a:off x="5245411" y="344279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915593B2-EA6A-4E4E-9F1D-24A5C79380E5}"/>
              </a:ext>
            </a:extLst>
          </p:cNvPr>
          <p:cNvSpPr/>
          <p:nvPr/>
        </p:nvSpPr>
        <p:spPr>
          <a:xfrm>
            <a:off x="5637964" y="403357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6A052CC8-2FE6-7D4C-A50D-8C7CFA41E94E}"/>
              </a:ext>
            </a:extLst>
          </p:cNvPr>
          <p:cNvSpPr/>
          <p:nvPr/>
        </p:nvSpPr>
        <p:spPr>
          <a:xfrm>
            <a:off x="3696643" y="412298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502E1200-DBBB-A247-A88D-7DEA5F45A37A}"/>
              </a:ext>
            </a:extLst>
          </p:cNvPr>
          <p:cNvSpPr/>
          <p:nvPr/>
        </p:nvSpPr>
        <p:spPr>
          <a:xfrm>
            <a:off x="3823132" y="442591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4DEDFDC6-A4AF-AF45-A926-89ABB8028295}"/>
              </a:ext>
            </a:extLst>
          </p:cNvPr>
          <p:cNvSpPr/>
          <p:nvPr/>
        </p:nvSpPr>
        <p:spPr>
          <a:xfrm>
            <a:off x="4286927" y="371179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E1822BD4-C3C8-4947-AB34-DD2E1144F224}"/>
              </a:ext>
            </a:extLst>
          </p:cNvPr>
          <p:cNvSpPr/>
          <p:nvPr/>
        </p:nvSpPr>
        <p:spPr>
          <a:xfrm>
            <a:off x="4089196" y="418622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9F86D0FB-370A-294E-9F5F-093EA7B12CC9}"/>
              </a:ext>
            </a:extLst>
          </p:cNvPr>
          <p:cNvSpPr/>
          <p:nvPr/>
        </p:nvSpPr>
        <p:spPr>
          <a:xfrm>
            <a:off x="3962707" y="388418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342913B5-D4BC-854B-9577-9294055E62F0}"/>
              </a:ext>
            </a:extLst>
          </p:cNvPr>
          <p:cNvSpPr/>
          <p:nvPr/>
        </p:nvSpPr>
        <p:spPr>
          <a:xfrm>
            <a:off x="4592973" y="401066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06DEA6BC-6B2D-2040-B0F1-AD567547C5A7}"/>
              </a:ext>
            </a:extLst>
          </p:cNvPr>
          <p:cNvSpPr/>
          <p:nvPr/>
        </p:nvSpPr>
        <p:spPr>
          <a:xfrm>
            <a:off x="4305101" y="401066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C8241AB8-F0DE-E841-88C9-0CB055A92718}"/>
              </a:ext>
            </a:extLst>
          </p:cNvPr>
          <p:cNvSpPr/>
          <p:nvPr/>
        </p:nvSpPr>
        <p:spPr>
          <a:xfrm>
            <a:off x="4248399" y="432076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83A7B54A-9977-A241-8D74-D6D3A9855B62}"/>
              </a:ext>
            </a:extLst>
          </p:cNvPr>
          <p:cNvSpPr/>
          <p:nvPr/>
        </p:nvSpPr>
        <p:spPr>
          <a:xfrm>
            <a:off x="4584250" y="427452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2B6270D9-6031-BD4A-8545-8A495BBF9114}"/>
              </a:ext>
            </a:extLst>
          </p:cNvPr>
          <p:cNvSpPr/>
          <p:nvPr/>
        </p:nvSpPr>
        <p:spPr>
          <a:xfrm>
            <a:off x="4065207" y="370862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AEC14F0-3DC8-004F-B1D7-C678E274714E}"/>
              </a:ext>
            </a:extLst>
          </p:cNvPr>
          <p:cNvSpPr/>
          <p:nvPr/>
        </p:nvSpPr>
        <p:spPr>
          <a:xfrm>
            <a:off x="4622778" y="381006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8A1AF02B-CAC7-B343-B51B-01C1D8385892}"/>
              </a:ext>
            </a:extLst>
          </p:cNvPr>
          <p:cNvSpPr/>
          <p:nvPr/>
        </p:nvSpPr>
        <p:spPr>
          <a:xfrm>
            <a:off x="3759888" y="383828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E449121A-277F-F54C-9BCC-C95B0C97F353}"/>
              </a:ext>
            </a:extLst>
          </p:cNvPr>
          <p:cNvSpPr/>
          <p:nvPr/>
        </p:nvSpPr>
        <p:spPr>
          <a:xfrm>
            <a:off x="4152441" y="442905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9B2C862D-17D8-174D-A3D1-B7BB2E10A850}"/>
              </a:ext>
            </a:extLst>
          </p:cNvPr>
          <p:cNvSpPr/>
          <p:nvPr/>
        </p:nvSpPr>
        <p:spPr>
          <a:xfrm>
            <a:off x="2192006" y="489999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B0F516F6-3335-7D4A-B7B2-CE9DA66EF276}"/>
              </a:ext>
            </a:extLst>
          </p:cNvPr>
          <p:cNvSpPr/>
          <p:nvPr/>
        </p:nvSpPr>
        <p:spPr>
          <a:xfrm>
            <a:off x="2318495" y="520292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3D5B97A7-19F9-F447-855D-99ACA2B6EAEE}"/>
              </a:ext>
            </a:extLst>
          </p:cNvPr>
          <p:cNvSpPr/>
          <p:nvPr/>
        </p:nvSpPr>
        <p:spPr>
          <a:xfrm>
            <a:off x="2782290" y="448879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76FADE35-8D71-844D-AF54-075193E8BB49}"/>
              </a:ext>
            </a:extLst>
          </p:cNvPr>
          <p:cNvSpPr/>
          <p:nvPr/>
        </p:nvSpPr>
        <p:spPr>
          <a:xfrm>
            <a:off x="2584559" y="496323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08E7F6E5-F6D8-7744-813C-18DEC5E73D6E}"/>
              </a:ext>
            </a:extLst>
          </p:cNvPr>
          <p:cNvSpPr/>
          <p:nvPr/>
        </p:nvSpPr>
        <p:spPr>
          <a:xfrm>
            <a:off x="2458070" y="466118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D4B1A94E-2768-1B41-A420-3C2A15C93D6B}"/>
              </a:ext>
            </a:extLst>
          </p:cNvPr>
          <p:cNvSpPr/>
          <p:nvPr/>
        </p:nvSpPr>
        <p:spPr>
          <a:xfrm>
            <a:off x="3088336" y="478767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D2E06AE-7E01-F44C-A43F-256A6AD0F5AD}"/>
              </a:ext>
            </a:extLst>
          </p:cNvPr>
          <p:cNvSpPr/>
          <p:nvPr/>
        </p:nvSpPr>
        <p:spPr>
          <a:xfrm>
            <a:off x="2800464" y="478767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0178EA71-802D-CD4B-899B-05FAED15673D}"/>
              </a:ext>
            </a:extLst>
          </p:cNvPr>
          <p:cNvSpPr/>
          <p:nvPr/>
        </p:nvSpPr>
        <p:spPr>
          <a:xfrm>
            <a:off x="2743762" y="509777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EBE329A9-1E0B-2C4E-853B-EC9B53547B60}"/>
              </a:ext>
            </a:extLst>
          </p:cNvPr>
          <p:cNvSpPr/>
          <p:nvPr/>
        </p:nvSpPr>
        <p:spPr>
          <a:xfrm>
            <a:off x="3079613" y="505152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DC3293B1-3FDD-CD4C-B81B-572FB4FAE568}"/>
              </a:ext>
            </a:extLst>
          </p:cNvPr>
          <p:cNvSpPr/>
          <p:nvPr/>
        </p:nvSpPr>
        <p:spPr>
          <a:xfrm>
            <a:off x="2560570" y="448562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58BB6478-481B-314C-992E-7A5DDFF72491}"/>
              </a:ext>
            </a:extLst>
          </p:cNvPr>
          <p:cNvSpPr/>
          <p:nvPr/>
        </p:nvSpPr>
        <p:spPr>
          <a:xfrm>
            <a:off x="3118141" y="458706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8E05CE64-89F6-7D4B-9FE4-01059601342E}"/>
              </a:ext>
            </a:extLst>
          </p:cNvPr>
          <p:cNvSpPr/>
          <p:nvPr/>
        </p:nvSpPr>
        <p:spPr>
          <a:xfrm>
            <a:off x="2255251" y="461528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D4DFCC64-CEE4-A349-9977-B3ECB2E30DB0}"/>
              </a:ext>
            </a:extLst>
          </p:cNvPr>
          <p:cNvSpPr/>
          <p:nvPr/>
        </p:nvSpPr>
        <p:spPr>
          <a:xfrm>
            <a:off x="2647804" y="520606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9AB5C100-708E-FC46-B681-88E52E9F1385}"/>
              </a:ext>
            </a:extLst>
          </p:cNvPr>
          <p:cNvSpPr/>
          <p:nvPr/>
        </p:nvSpPr>
        <p:spPr>
          <a:xfrm>
            <a:off x="2809241" y="422112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B576B02E-0AF9-BA4D-95E9-E68102D1ED55}"/>
              </a:ext>
            </a:extLst>
          </p:cNvPr>
          <p:cNvSpPr/>
          <p:nvPr/>
        </p:nvSpPr>
        <p:spPr>
          <a:xfrm>
            <a:off x="3377046" y="416867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C6BA46F4-14AA-0D43-A6A6-787B7BC8617B}"/>
              </a:ext>
            </a:extLst>
          </p:cNvPr>
          <p:cNvSpPr/>
          <p:nvPr/>
        </p:nvSpPr>
        <p:spPr>
          <a:xfrm>
            <a:off x="3052826" y="434106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8C24C459-54DA-2E4A-98BF-179F72F2EC87}"/>
              </a:ext>
            </a:extLst>
          </p:cNvPr>
          <p:cNvSpPr/>
          <p:nvPr/>
        </p:nvSpPr>
        <p:spPr>
          <a:xfrm>
            <a:off x="3155326" y="416550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6479A92B-BB85-FB44-AA0E-CC1778812116}"/>
              </a:ext>
            </a:extLst>
          </p:cNvPr>
          <p:cNvSpPr/>
          <p:nvPr/>
        </p:nvSpPr>
        <p:spPr>
          <a:xfrm>
            <a:off x="3712897" y="426694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CF96C6C4-1332-A840-A872-B7D8E932051F}"/>
              </a:ext>
            </a:extLst>
          </p:cNvPr>
          <p:cNvSpPr/>
          <p:nvPr/>
        </p:nvSpPr>
        <p:spPr>
          <a:xfrm>
            <a:off x="2850007" y="429516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1A92D0A2-1FFA-3B4D-B0B7-506DB922862E}"/>
              </a:ext>
            </a:extLst>
          </p:cNvPr>
          <p:cNvSpPr/>
          <p:nvPr/>
        </p:nvSpPr>
        <p:spPr>
          <a:xfrm>
            <a:off x="2740853" y="371090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6F3B22BA-017E-F94D-923A-BDFF4801AC40}"/>
              </a:ext>
            </a:extLst>
          </p:cNvPr>
          <p:cNvSpPr/>
          <p:nvPr/>
        </p:nvSpPr>
        <p:spPr>
          <a:xfrm>
            <a:off x="2867342" y="401384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F9A3477F-458B-7D47-B9C8-700BB405D880}"/>
              </a:ext>
            </a:extLst>
          </p:cNvPr>
          <p:cNvSpPr/>
          <p:nvPr/>
        </p:nvSpPr>
        <p:spPr>
          <a:xfrm>
            <a:off x="3331137" y="329971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E153B31-B4A3-D64C-A68B-E8D33073AE4C}"/>
              </a:ext>
            </a:extLst>
          </p:cNvPr>
          <p:cNvSpPr/>
          <p:nvPr/>
        </p:nvSpPr>
        <p:spPr>
          <a:xfrm>
            <a:off x="3133406" y="377415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7DB70F22-F8BD-E948-A825-072BEBCFC0CD}"/>
              </a:ext>
            </a:extLst>
          </p:cNvPr>
          <p:cNvSpPr/>
          <p:nvPr/>
        </p:nvSpPr>
        <p:spPr>
          <a:xfrm>
            <a:off x="3006917" y="347210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55408FBE-46A8-8444-808B-2AFAA4421400}"/>
              </a:ext>
            </a:extLst>
          </p:cNvPr>
          <p:cNvSpPr/>
          <p:nvPr/>
        </p:nvSpPr>
        <p:spPr>
          <a:xfrm>
            <a:off x="3637183" y="359859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8DB089BA-2476-DF4B-B116-08AE58FE8FAE}"/>
              </a:ext>
            </a:extLst>
          </p:cNvPr>
          <p:cNvSpPr/>
          <p:nvPr/>
        </p:nvSpPr>
        <p:spPr>
          <a:xfrm>
            <a:off x="3349311" y="359859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0EE5032F-F8CF-DF4A-91FC-994A49644B5B}"/>
              </a:ext>
            </a:extLst>
          </p:cNvPr>
          <p:cNvSpPr/>
          <p:nvPr/>
        </p:nvSpPr>
        <p:spPr>
          <a:xfrm>
            <a:off x="3292609" y="390868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8902B3F5-11AB-E541-830E-E98D866E6DCB}"/>
              </a:ext>
            </a:extLst>
          </p:cNvPr>
          <p:cNvSpPr/>
          <p:nvPr/>
        </p:nvSpPr>
        <p:spPr>
          <a:xfrm>
            <a:off x="3628460" y="386244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94BFCA10-FAD9-4245-A880-A84950E780A1}"/>
              </a:ext>
            </a:extLst>
          </p:cNvPr>
          <p:cNvSpPr/>
          <p:nvPr/>
        </p:nvSpPr>
        <p:spPr>
          <a:xfrm>
            <a:off x="3109417" y="329654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91B9E8F7-A62F-C34D-94B7-3E6625177EFC}"/>
              </a:ext>
            </a:extLst>
          </p:cNvPr>
          <p:cNvSpPr/>
          <p:nvPr/>
        </p:nvSpPr>
        <p:spPr>
          <a:xfrm>
            <a:off x="3666988" y="339798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99AFFF9B-1A85-9B42-935D-A762568FD99D}"/>
              </a:ext>
            </a:extLst>
          </p:cNvPr>
          <p:cNvSpPr/>
          <p:nvPr/>
        </p:nvSpPr>
        <p:spPr>
          <a:xfrm>
            <a:off x="2804098" y="342620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639D769D-A7CF-784C-8452-C57984F919CA}"/>
              </a:ext>
            </a:extLst>
          </p:cNvPr>
          <p:cNvSpPr/>
          <p:nvPr/>
        </p:nvSpPr>
        <p:spPr>
          <a:xfrm>
            <a:off x="3196651" y="401698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965E9CAB-3959-C74D-826F-AA10CB59F6AB}"/>
              </a:ext>
            </a:extLst>
          </p:cNvPr>
          <p:cNvSpPr/>
          <p:nvPr/>
        </p:nvSpPr>
        <p:spPr>
          <a:xfrm>
            <a:off x="3499267" y="431183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C0A8B430-25B3-274E-9BFA-BC84749ABCA2}"/>
              </a:ext>
            </a:extLst>
          </p:cNvPr>
          <p:cNvSpPr/>
          <p:nvPr/>
        </p:nvSpPr>
        <p:spPr>
          <a:xfrm>
            <a:off x="4089551" y="390064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8D91B08F-28AF-3542-8CF0-2CD1A98CA7B8}"/>
              </a:ext>
            </a:extLst>
          </p:cNvPr>
          <p:cNvSpPr/>
          <p:nvPr/>
        </p:nvSpPr>
        <p:spPr>
          <a:xfrm>
            <a:off x="3891820" y="437507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55613767-CE9E-1E4C-B8EE-BDBCC8EF2BA8}"/>
              </a:ext>
            </a:extLst>
          </p:cNvPr>
          <p:cNvSpPr/>
          <p:nvPr/>
        </p:nvSpPr>
        <p:spPr>
          <a:xfrm>
            <a:off x="3765331" y="407303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7C13AEA8-B388-1E43-B44B-A91BA333331D}"/>
              </a:ext>
            </a:extLst>
          </p:cNvPr>
          <p:cNvSpPr/>
          <p:nvPr/>
        </p:nvSpPr>
        <p:spPr>
          <a:xfrm>
            <a:off x="4395597" y="419952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8A419AEB-4DA6-3E42-87B8-61C459791142}"/>
              </a:ext>
            </a:extLst>
          </p:cNvPr>
          <p:cNvSpPr/>
          <p:nvPr/>
        </p:nvSpPr>
        <p:spPr>
          <a:xfrm>
            <a:off x="4107725" y="419952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1248D90D-FA53-E84E-A7F1-7699B093F6E6}"/>
              </a:ext>
            </a:extLst>
          </p:cNvPr>
          <p:cNvSpPr/>
          <p:nvPr/>
        </p:nvSpPr>
        <p:spPr>
          <a:xfrm>
            <a:off x="3867831" y="389747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37E2F418-04D4-AB4D-A0E8-0487CDC98540}"/>
              </a:ext>
            </a:extLst>
          </p:cNvPr>
          <p:cNvSpPr/>
          <p:nvPr/>
        </p:nvSpPr>
        <p:spPr>
          <a:xfrm>
            <a:off x="4425402" y="399891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0D0BD561-099F-CC40-8865-8AF616897667}"/>
              </a:ext>
            </a:extLst>
          </p:cNvPr>
          <p:cNvSpPr/>
          <p:nvPr/>
        </p:nvSpPr>
        <p:spPr>
          <a:xfrm>
            <a:off x="3562512" y="402713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52DCBA8A-55B0-D743-A445-0BF9FAF34416}"/>
              </a:ext>
            </a:extLst>
          </p:cNvPr>
          <p:cNvSpPr/>
          <p:nvPr/>
        </p:nvSpPr>
        <p:spPr>
          <a:xfrm>
            <a:off x="3717875" y="324097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047B0F80-7B64-4D4D-81D0-9DE095D1FAF5}"/>
              </a:ext>
            </a:extLst>
          </p:cNvPr>
          <p:cNvSpPr/>
          <p:nvPr/>
        </p:nvSpPr>
        <p:spPr>
          <a:xfrm>
            <a:off x="3844364" y="354391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DFE2A21A-C29A-B045-A75F-EBC947695F17}"/>
              </a:ext>
            </a:extLst>
          </p:cNvPr>
          <p:cNvSpPr/>
          <p:nvPr/>
        </p:nvSpPr>
        <p:spPr>
          <a:xfrm>
            <a:off x="4110428" y="330422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B98CBBEF-5E12-2D47-BE98-F667FF87DEF3}"/>
              </a:ext>
            </a:extLst>
          </p:cNvPr>
          <p:cNvSpPr/>
          <p:nvPr/>
        </p:nvSpPr>
        <p:spPr>
          <a:xfrm>
            <a:off x="4614205" y="312866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CADA2463-5092-A64C-B3A3-5EE593E2B48A}"/>
              </a:ext>
            </a:extLst>
          </p:cNvPr>
          <p:cNvSpPr/>
          <p:nvPr/>
        </p:nvSpPr>
        <p:spPr>
          <a:xfrm>
            <a:off x="4326333" y="312866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651F4754-45F0-5E40-80A4-B16E7B6D4E9A}"/>
              </a:ext>
            </a:extLst>
          </p:cNvPr>
          <p:cNvSpPr/>
          <p:nvPr/>
        </p:nvSpPr>
        <p:spPr>
          <a:xfrm>
            <a:off x="4269631" y="343875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9006F067-ECD2-464C-BE24-56646106FB84}"/>
              </a:ext>
            </a:extLst>
          </p:cNvPr>
          <p:cNvSpPr/>
          <p:nvPr/>
        </p:nvSpPr>
        <p:spPr>
          <a:xfrm>
            <a:off x="4605482" y="339251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11466CAB-C9AC-7B40-B544-B23B8B335D44}"/>
              </a:ext>
            </a:extLst>
          </p:cNvPr>
          <p:cNvSpPr/>
          <p:nvPr/>
        </p:nvSpPr>
        <p:spPr>
          <a:xfrm>
            <a:off x="4173673" y="354705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A8B68FE1-FD6E-6445-96B4-A272BFB9B462}"/>
              </a:ext>
            </a:extLst>
          </p:cNvPr>
          <p:cNvSpPr/>
          <p:nvPr/>
        </p:nvSpPr>
        <p:spPr>
          <a:xfrm>
            <a:off x="2822636" y="322527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802FDD6E-C3E8-9641-922A-3981417A0D1B}"/>
              </a:ext>
            </a:extLst>
          </p:cNvPr>
          <p:cNvSpPr/>
          <p:nvPr/>
        </p:nvSpPr>
        <p:spPr>
          <a:xfrm>
            <a:off x="2624905" y="369970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B152167E-49C8-EB47-8575-DC4E87FCC0C0}"/>
              </a:ext>
            </a:extLst>
          </p:cNvPr>
          <p:cNvSpPr/>
          <p:nvPr/>
        </p:nvSpPr>
        <p:spPr>
          <a:xfrm>
            <a:off x="3128682" y="352414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F42E0E60-6DC9-3246-BF69-625F2117CE56}"/>
              </a:ext>
            </a:extLst>
          </p:cNvPr>
          <p:cNvSpPr/>
          <p:nvPr/>
        </p:nvSpPr>
        <p:spPr>
          <a:xfrm>
            <a:off x="2840810" y="352414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8FEEF392-CD1F-904D-97B7-7A2209B063E5}"/>
              </a:ext>
            </a:extLst>
          </p:cNvPr>
          <p:cNvSpPr/>
          <p:nvPr/>
        </p:nvSpPr>
        <p:spPr>
          <a:xfrm>
            <a:off x="2784108" y="383424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D1112746-4865-E443-AA8B-13404294232F}"/>
              </a:ext>
            </a:extLst>
          </p:cNvPr>
          <p:cNvSpPr/>
          <p:nvPr/>
        </p:nvSpPr>
        <p:spPr>
          <a:xfrm>
            <a:off x="3119959" y="378800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FD67C70E-419E-5748-93B7-B458120760E0}"/>
              </a:ext>
            </a:extLst>
          </p:cNvPr>
          <p:cNvSpPr/>
          <p:nvPr/>
        </p:nvSpPr>
        <p:spPr>
          <a:xfrm>
            <a:off x="3158487" y="332354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1D9200E7-7233-1849-BA26-58DE7D18ADBB}"/>
              </a:ext>
            </a:extLst>
          </p:cNvPr>
          <p:cNvSpPr/>
          <p:nvPr/>
        </p:nvSpPr>
        <p:spPr>
          <a:xfrm>
            <a:off x="2688150" y="394253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26EB70C0-DB99-484B-8850-4F3D9F614283}"/>
              </a:ext>
            </a:extLst>
          </p:cNvPr>
          <p:cNvSpPr/>
          <p:nvPr/>
        </p:nvSpPr>
        <p:spPr>
          <a:xfrm>
            <a:off x="3548059" y="579834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B9B79DEA-4405-6E41-8DC2-315BF85A459E}"/>
              </a:ext>
            </a:extLst>
          </p:cNvPr>
          <p:cNvSpPr/>
          <p:nvPr/>
        </p:nvSpPr>
        <p:spPr>
          <a:xfrm>
            <a:off x="4115864" y="574589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EAABD17F-7BD9-FE44-8455-67227E3AA906}"/>
              </a:ext>
            </a:extLst>
          </p:cNvPr>
          <p:cNvSpPr/>
          <p:nvPr/>
        </p:nvSpPr>
        <p:spPr>
          <a:xfrm>
            <a:off x="3791644" y="591828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0E97520C-8105-0F4B-940E-6AA9BF111B59}"/>
              </a:ext>
            </a:extLst>
          </p:cNvPr>
          <p:cNvSpPr/>
          <p:nvPr/>
        </p:nvSpPr>
        <p:spPr>
          <a:xfrm>
            <a:off x="3894144" y="574272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A84368DC-D04A-8E43-9EA9-8E75066E6BAE}"/>
              </a:ext>
            </a:extLst>
          </p:cNvPr>
          <p:cNvSpPr/>
          <p:nvPr/>
        </p:nvSpPr>
        <p:spPr>
          <a:xfrm>
            <a:off x="4451715" y="584416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73BE8848-584E-4641-BEF3-0DF13A048435}"/>
              </a:ext>
            </a:extLst>
          </p:cNvPr>
          <p:cNvSpPr/>
          <p:nvPr/>
        </p:nvSpPr>
        <p:spPr>
          <a:xfrm>
            <a:off x="3588825" y="587238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CAB09158-02B4-2C4B-8F30-C8C6EF10B7EF}"/>
              </a:ext>
            </a:extLst>
          </p:cNvPr>
          <p:cNvSpPr/>
          <p:nvPr/>
        </p:nvSpPr>
        <p:spPr>
          <a:xfrm>
            <a:off x="3479671" y="528813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8805F19E-58C4-0246-9E14-AF907C531CC1}"/>
              </a:ext>
            </a:extLst>
          </p:cNvPr>
          <p:cNvSpPr/>
          <p:nvPr/>
        </p:nvSpPr>
        <p:spPr>
          <a:xfrm>
            <a:off x="3606160" y="559106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547AC9F1-8488-7543-9E5E-F4302E6F360D}"/>
              </a:ext>
            </a:extLst>
          </p:cNvPr>
          <p:cNvSpPr/>
          <p:nvPr/>
        </p:nvSpPr>
        <p:spPr>
          <a:xfrm>
            <a:off x="4069955" y="487693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E7C4FD03-8904-FE45-92AA-4CADD524432F}"/>
              </a:ext>
            </a:extLst>
          </p:cNvPr>
          <p:cNvSpPr/>
          <p:nvPr/>
        </p:nvSpPr>
        <p:spPr>
          <a:xfrm>
            <a:off x="3872224" y="535137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7A77C66A-3264-CA41-B749-B6B70AC1516E}"/>
              </a:ext>
            </a:extLst>
          </p:cNvPr>
          <p:cNvSpPr/>
          <p:nvPr/>
        </p:nvSpPr>
        <p:spPr>
          <a:xfrm>
            <a:off x="3745735" y="504932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A195EA80-5755-AB47-833A-6EDBF02F64DC}"/>
              </a:ext>
            </a:extLst>
          </p:cNvPr>
          <p:cNvSpPr/>
          <p:nvPr/>
        </p:nvSpPr>
        <p:spPr>
          <a:xfrm>
            <a:off x="4376001" y="517581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B2F975A6-72FD-DF49-B59D-3CBE622C2619}"/>
              </a:ext>
            </a:extLst>
          </p:cNvPr>
          <p:cNvSpPr/>
          <p:nvPr/>
        </p:nvSpPr>
        <p:spPr>
          <a:xfrm>
            <a:off x="4088129" y="517581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BBFAB553-E644-644E-8FC5-F41F0F6E2280}"/>
              </a:ext>
            </a:extLst>
          </p:cNvPr>
          <p:cNvSpPr/>
          <p:nvPr/>
        </p:nvSpPr>
        <p:spPr>
          <a:xfrm>
            <a:off x="4031427" y="548591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27D511BB-869D-3247-91DD-9D8B164D67BB}"/>
              </a:ext>
            </a:extLst>
          </p:cNvPr>
          <p:cNvSpPr/>
          <p:nvPr/>
        </p:nvSpPr>
        <p:spPr>
          <a:xfrm>
            <a:off x="4367278" y="543967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6370F503-365D-1047-B3E3-2882F1F448CD}"/>
              </a:ext>
            </a:extLst>
          </p:cNvPr>
          <p:cNvSpPr/>
          <p:nvPr/>
        </p:nvSpPr>
        <p:spPr>
          <a:xfrm>
            <a:off x="3848235" y="487376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39F84DF4-B537-0F4D-B462-7DF9019F844D}"/>
              </a:ext>
            </a:extLst>
          </p:cNvPr>
          <p:cNvSpPr/>
          <p:nvPr/>
        </p:nvSpPr>
        <p:spPr>
          <a:xfrm>
            <a:off x="4405806" y="4975209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017FDB87-12C4-9949-9C02-E4C669072F3A}"/>
              </a:ext>
            </a:extLst>
          </p:cNvPr>
          <p:cNvSpPr/>
          <p:nvPr/>
        </p:nvSpPr>
        <p:spPr>
          <a:xfrm>
            <a:off x="3542916" y="5003428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C8BE4309-E13D-3B43-82DE-7B27531D980E}"/>
              </a:ext>
            </a:extLst>
          </p:cNvPr>
          <p:cNvSpPr/>
          <p:nvPr/>
        </p:nvSpPr>
        <p:spPr>
          <a:xfrm>
            <a:off x="3935469" y="559420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243DAED5-4768-C54C-A4BE-D9212CBFC522}"/>
              </a:ext>
            </a:extLst>
          </p:cNvPr>
          <p:cNvSpPr/>
          <p:nvPr/>
        </p:nvSpPr>
        <p:spPr>
          <a:xfrm>
            <a:off x="4238085" y="588905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9B893B7C-391B-F243-BB0B-5A905EF775BC}"/>
              </a:ext>
            </a:extLst>
          </p:cNvPr>
          <p:cNvSpPr/>
          <p:nvPr/>
        </p:nvSpPr>
        <p:spPr>
          <a:xfrm>
            <a:off x="4828369" y="547786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8F4A4A04-15F3-5E43-8C78-A8059D821EF4}"/>
              </a:ext>
            </a:extLst>
          </p:cNvPr>
          <p:cNvSpPr/>
          <p:nvPr/>
        </p:nvSpPr>
        <p:spPr>
          <a:xfrm>
            <a:off x="4630638" y="595230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8E8EF529-F8AE-B144-AD20-D162DA9E97B1}"/>
              </a:ext>
            </a:extLst>
          </p:cNvPr>
          <p:cNvSpPr/>
          <p:nvPr/>
        </p:nvSpPr>
        <p:spPr>
          <a:xfrm>
            <a:off x="4504149" y="565025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2BDD80B5-DACF-414C-ABD9-E4C0998893C1}"/>
              </a:ext>
            </a:extLst>
          </p:cNvPr>
          <p:cNvSpPr/>
          <p:nvPr/>
        </p:nvSpPr>
        <p:spPr>
          <a:xfrm>
            <a:off x="5134415" y="577674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25F4ADC1-BD03-764D-A806-27D284271118}"/>
              </a:ext>
            </a:extLst>
          </p:cNvPr>
          <p:cNvSpPr/>
          <p:nvPr/>
        </p:nvSpPr>
        <p:spPr>
          <a:xfrm>
            <a:off x="4846543" y="577674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E803CDCA-D6D3-934D-B78D-DF359654F7D4}"/>
              </a:ext>
            </a:extLst>
          </p:cNvPr>
          <p:cNvSpPr/>
          <p:nvPr/>
        </p:nvSpPr>
        <p:spPr>
          <a:xfrm>
            <a:off x="4606649" y="547469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23D5E34B-A696-1945-94EA-2CD7792D75C5}"/>
              </a:ext>
            </a:extLst>
          </p:cNvPr>
          <p:cNvSpPr/>
          <p:nvPr/>
        </p:nvSpPr>
        <p:spPr>
          <a:xfrm>
            <a:off x="5164220" y="5576135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C64E4E0D-01C4-9143-B54C-E0CB42DE0B65}"/>
              </a:ext>
            </a:extLst>
          </p:cNvPr>
          <p:cNvSpPr/>
          <p:nvPr/>
        </p:nvSpPr>
        <p:spPr>
          <a:xfrm>
            <a:off x="4301330" y="560435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FCB2EA59-0190-DC40-A7DE-51112F3AFDFF}"/>
              </a:ext>
            </a:extLst>
          </p:cNvPr>
          <p:cNvSpPr/>
          <p:nvPr/>
        </p:nvSpPr>
        <p:spPr>
          <a:xfrm>
            <a:off x="4456693" y="481820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4E3594F0-3D05-844B-B2A5-9B3A4615977F}"/>
              </a:ext>
            </a:extLst>
          </p:cNvPr>
          <p:cNvSpPr/>
          <p:nvPr/>
        </p:nvSpPr>
        <p:spPr>
          <a:xfrm>
            <a:off x="4583182" y="512113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62A5D99B-E810-7647-B636-BE188D71127F}"/>
              </a:ext>
            </a:extLst>
          </p:cNvPr>
          <p:cNvSpPr/>
          <p:nvPr/>
        </p:nvSpPr>
        <p:spPr>
          <a:xfrm>
            <a:off x="4849246" y="488144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DA5D589E-3B98-984E-AA93-232F678BAA43}"/>
              </a:ext>
            </a:extLst>
          </p:cNvPr>
          <p:cNvSpPr/>
          <p:nvPr/>
        </p:nvSpPr>
        <p:spPr>
          <a:xfrm>
            <a:off x="5353023" y="470588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C6E5CA4A-7D1B-3846-AD1A-DDA95F2F1511}"/>
              </a:ext>
            </a:extLst>
          </p:cNvPr>
          <p:cNvSpPr/>
          <p:nvPr/>
        </p:nvSpPr>
        <p:spPr>
          <a:xfrm>
            <a:off x="5065151" y="470588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32673FC6-7DBE-E042-BF2F-09F9127CD80A}"/>
              </a:ext>
            </a:extLst>
          </p:cNvPr>
          <p:cNvSpPr/>
          <p:nvPr/>
        </p:nvSpPr>
        <p:spPr>
          <a:xfrm>
            <a:off x="5008449" y="5015982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0BE0B697-99B6-844C-B6EE-773A476745B9}"/>
              </a:ext>
            </a:extLst>
          </p:cNvPr>
          <p:cNvSpPr/>
          <p:nvPr/>
        </p:nvSpPr>
        <p:spPr>
          <a:xfrm>
            <a:off x="5344300" y="496974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B8738A94-AF9A-C549-9EAD-F3EDCD89A31C}"/>
              </a:ext>
            </a:extLst>
          </p:cNvPr>
          <p:cNvSpPr/>
          <p:nvPr/>
        </p:nvSpPr>
        <p:spPr>
          <a:xfrm>
            <a:off x="4912491" y="512427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B81E0925-CADD-3C4E-BEC0-0C1CB0EBC1BB}"/>
              </a:ext>
            </a:extLst>
          </p:cNvPr>
          <p:cNvSpPr/>
          <p:nvPr/>
        </p:nvSpPr>
        <p:spPr>
          <a:xfrm>
            <a:off x="3561454" y="480249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45855AE6-5155-1046-8307-723E9B47DCFE}"/>
              </a:ext>
            </a:extLst>
          </p:cNvPr>
          <p:cNvSpPr/>
          <p:nvPr/>
        </p:nvSpPr>
        <p:spPr>
          <a:xfrm>
            <a:off x="3363723" y="5276930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2221CB28-465E-B14A-98F4-82AA907D48B4}"/>
              </a:ext>
            </a:extLst>
          </p:cNvPr>
          <p:cNvSpPr/>
          <p:nvPr/>
        </p:nvSpPr>
        <p:spPr>
          <a:xfrm>
            <a:off x="3867500" y="510137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E143C8DA-AC77-0A4C-9549-44FFAD6DF936}"/>
              </a:ext>
            </a:extLst>
          </p:cNvPr>
          <p:cNvSpPr/>
          <p:nvPr/>
        </p:nvSpPr>
        <p:spPr>
          <a:xfrm>
            <a:off x="3579628" y="5101371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C3B2A8C0-F7C3-5748-A066-C5B969773C1D}"/>
              </a:ext>
            </a:extLst>
          </p:cNvPr>
          <p:cNvSpPr/>
          <p:nvPr/>
        </p:nvSpPr>
        <p:spPr>
          <a:xfrm>
            <a:off x="3522926" y="5411466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C18E7A80-87B9-CB4C-ACDD-482A14D92A26}"/>
              </a:ext>
            </a:extLst>
          </p:cNvPr>
          <p:cNvSpPr/>
          <p:nvPr/>
        </p:nvSpPr>
        <p:spPr>
          <a:xfrm>
            <a:off x="3858777" y="5365224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3EB0BD50-C7C1-B747-A3BC-AAE873555A7C}"/>
              </a:ext>
            </a:extLst>
          </p:cNvPr>
          <p:cNvSpPr/>
          <p:nvPr/>
        </p:nvSpPr>
        <p:spPr>
          <a:xfrm>
            <a:off x="3897305" y="4900763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11BA8441-39BF-004A-BEDC-D2391CE04D03}"/>
              </a:ext>
            </a:extLst>
          </p:cNvPr>
          <p:cNvSpPr/>
          <p:nvPr/>
        </p:nvSpPr>
        <p:spPr>
          <a:xfrm>
            <a:off x="3426968" y="5519757"/>
            <a:ext cx="126489" cy="12648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Content Placeholder 2">
            <a:extLst>
              <a:ext uri="{FF2B5EF4-FFF2-40B4-BE49-F238E27FC236}">
                <a16:creationId xmlns:a16="http://schemas.microsoft.com/office/drawing/2014/main" id="{79FA7922-66F4-CD4B-BD90-CB7F7C019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85" y="1119386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i="1" dirty="0">
                <a:latin typeface="Avenir" panose="02000503020000020003" pitchFamily="2" charset="0"/>
              </a:rPr>
              <a:t>But how do you get into college?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F88DAB5A-C154-A749-AB21-DDF6693CCD16}"/>
              </a:ext>
            </a:extLst>
          </p:cNvPr>
          <p:cNvSpPr txBox="1"/>
          <p:nvPr/>
        </p:nvSpPr>
        <p:spPr>
          <a:xfrm>
            <a:off x="3644339" y="1570564"/>
            <a:ext cx="1618135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College</a:t>
            </a:r>
          </a:p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Admit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9B14B597-75FC-0546-8E51-956641F5F9FC}"/>
              </a:ext>
            </a:extLst>
          </p:cNvPr>
          <p:cNvSpPr txBox="1"/>
          <p:nvPr/>
        </p:nvSpPr>
        <p:spPr>
          <a:xfrm>
            <a:off x="6253196" y="1574182"/>
            <a:ext cx="1610504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Athletic</a:t>
            </a:r>
          </a:p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Ability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C2386BD7-A2AB-1041-87B2-A2090D705E14}"/>
              </a:ext>
            </a:extLst>
          </p:cNvPr>
          <p:cNvSpPr txBox="1"/>
          <p:nvPr/>
        </p:nvSpPr>
        <p:spPr>
          <a:xfrm>
            <a:off x="336600" y="1560966"/>
            <a:ext cx="2247959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Academic Ability</a:t>
            </a:r>
          </a:p>
        </p:txBody>
      </p: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1305EB06-A8DD-FD40-A99D-B80169894BFE}"/>
              </a:ext>
            </a:extLst>
          </p:cNvPr>
          <p:cNvCxnSpPr>
            <a:cxnSpLocks/>
            <a:stCxn id="216" idx="1"/>
            <a:endCxn id="215" idx="3"/>
          </p:cNvCxnSpPr>
          <p:nvPr/>
        </p:nvCxnSpPr>
        <p:spPr>
          <a:xfrm flipH="1" flipV="1">
            <a:off x="5262474" y="2109173"/>
            <a:ext cx="990722" cy="361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C27C859D-5C94-D441-8471-9091AA8E4C6D}"/>
              </a:ext>
            </a:extLst>
          </p:cNvPr>
          <p:cNvCxnSpPr>
            <a:cxnSpLocks/>
            <a:stCxn id="217" idx="3"/>
            <a:endCxn id="215" idx="1"/>
          </p:cNvCxnSpPr>
          <p:nvPr/>
        </p:nvCxnSpPr>
        <p:spPr>
          <a:xfrm>
            <a:off x="2584559" y="2099575"/>
            <a:ext cx="1059780" cy="959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1" name="Oval 250">
            <a:extLst>
              <a:ext uri="{FF2B5EF4-FFF2-40B4-BE49-F238E27FC236}">
                <a16:creationId xmlns:a16="http://schemas.microsoft.com/office/drawing/2014/main" id="{29ADAE72-D45D-F84C-83A1-6A2588153F28}"/>
              </a:ext>
            </a:extLst>
          </p:cNvPr>
          <p:cNvSpPr/>
          <p:nvPr/>
        </p:nvSpPr>
        <p:spPr>
          <a:xfrm>
            <a:off x="4795428" y="378623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84388622-128D-5C4C-A5DC-9E0345A7F9AA}"/>
              </a:ext>
            </a:extLst>
          </p:cNvPr>
          <p:cNvSpPr/>
          <p:nvPr/>
        </p:nvSpPr>
        <p:spPr>
          <a:xfrm>
            <a:off x="4597697" y="426067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42BD404B-C455-2B40-B966-231198D652FA}"/>
              </a:ext>
            </a:extLst>
          </p:cNvPr>
          <p:cNvSpPr/>
          <p:nvPr/>
        </p:nvSpPr>
        <p:spPr>
          <a:xfrm>
            <a:off x="4471208" y="395862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23F8E9B5-21D1-EB49-9375-5899F76711CC}"/>
              </a:ext>
            </a:extLst>
          </p:cNvPr>
          <p:cNvSpPr/>
          <p:nvPr/>
        </p:nvSpPr>
        <p:spPr>
          <a:xfrm>
            <a:off x="5101474" y="408511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504EE169-8140-6E44-A321-565C049DF9E2}"/>
              </a:ext>
            </a:extLst>
          </p:cNvPr>
          <p:cNvSpPr/>
          <p:nvPr/>
        </p:nvSpPr>
        <p:spPr>
          <a:xfrm>
            <a:off x="4813602" y="408511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9F4CBEDB-90E0-784E-A4AA-3B4EE68C8929}"/>
              </a:ext>
            </a:extLst>
          </p:cNvPr>
          <p:cNvSpPr/>
          <p:nvPr/>
        </p:nvSpPr>
        <p:spPr>
          <a:xfrm>
            <a:off x="5092751" y="43489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F6E80F3E-4893-F045-A078-2F33AB5CE0C7}"/>
              </a:ext>
            </a:extLst>
          </p:cNvPr>
          <p:cNvSpPr/>
          <p:nvPr/>
        </p:nvSpPr>
        <p:spPr>
          <a:xfrm>
            <a:off x="4573708" y="378306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52C69B04-3A5B-BC47-949F-BACD1433ADBB}"/>
              </a:ext>
            </a:extLst>
          </p:cNvPr>
          <p:cNvSpPr/>
          <p:nvPr/>
        </p:nvSpPr>
        <p:spPr>
          <a:xfrm>
            <a:off x="5131279" y="38845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4A9360E8-7305-8C42-BC1C-9B8F36942C63}"/>
              </a:ext>
            </a:extLst>
          </p:cNvPr>
          <p:cNvSpPr/>
          <p:nvPr/>
        </p:nvSpPr>
        <p:spPr>
          <a:xfrm>
            <a:off x="4268389" y="391272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>
            <a:extLst>
              <a:ext uri="{FF2B5EF4-FFF2-40B4-BE49-F238E27FC236}">
                <a16:creationId xmlns:a16="http://schemas.microsoft.com/office/drawing/2014/main" id="{B8660972-A788-184E-9B58-1DA62FD40F05}"/>
              </a:ext>
            </a:extLst>
          </p:cNvPr>
          <p:cNvSpPr/>
          <p:nvPr/>
        </p:nvSpPr>
        <p:spPr>
          <a:xfrm>
            <a:off x="5182166" y="372749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5C200785-6A69-6548-8507-4830B4BAD4B7}"/>
              </a:ext>
            </a:extLst>
          </p:cNvPr>
          <p:cNvSpPr/>
          <p:nvPr/>
        </p:nvSpPr>
        <p:spPr>
          <a:xfrm>
            <a:off x="5308655" y="403043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Oval 261">
            <a:extLst>
              <a:ext uri="{FF2B5EF4-FFF2-40B4-BE49-F238E27FC236}">
                <a16:creationId xmlns:a16="http://schemas.microsoft.com/office/drawing/2014/main" id="{6F467990-C68C-5E46-8247-823C21030369}"/>
              </a:ext>
            </a:extLst>
          </p:cNvPr>
          <p:cNvSpPr/>
          <p:nvPr/>
        </p:nvSpPr>
        <p:spPr>
          <a:xfrm>
            <a:off x="5574719" y="379074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>
            <a:extLst>
              <a:ext uri="{FF2B5EF4-FFF2-40B4-BE49-F238E27FC236}">
                <a16:creationId xmlns:a16="http://schemas.microsoft.com/office/drawing/2014/main" id="{C2D0BC0E-83E9-5A4F-A37F-D6FD9F0CD31D}"/>
              </a:ext>
            </a:extLst>
          </p:cNvPr>
          <p:cNvSpPr/>
          <p:nvPr/>
        </p:nvSpPr>
        <p:spPr>
          <a:xfrm>
            <a:off x="5448230" y="348869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B4263F71-3ABB-3147-89DC-3B2A928F6315}"/>
              </a:ext>
            </a:extLst>
          </p:cNvPr>
          <p:cNvSpPr/>
          <p:nvPr/>
        </p:nvSpPr>
        <p:spPr>
          <a:xfrm>
            <a:off x="5790624" y="361518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6D922E69-EF2D-FE44-B2D4-BD17C71A8C1F}"/>
              </a:ext>
            </a:extLst>
          </p:cNvPr>
          <p:cNvSpPr/>
          <p:nvPr/>
        </p:nvSpPr>
        <p:spPr>
          <a:xfrm>
            <a:off x="5733922" y="392528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5D3E5DD3-9124-6943-B3D7-4383AFF87A6A}"/>
              </a:ext>
            </a:extLst>
          </p:cNvPr>
          <p:cNvSpPr/>
          <p:nvPr/>
        </p:nvSpPr>
        <p:spPr>
          <a:xfrm>
            <a:off x="5245411" y="344279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061ED856-A144-0042-92A6-55F9BDAD1005}"/>
              </a:ext>
            </a:extLst>
          </p:cNvPr>
          <p:cNvSpPr/>
          <p:nvPr/>
        </p:nvSpPr>
        <p:spPr>
          <a:xfrm>
            <a:off x="5637964" y="403357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8556CAFD-FD89-A546-9045-D43B41974C5F}"/>
              </a:ext>
            </a:extLst>
          </p:cNvPr>
          <p:cNvSpPr/>
          <p:nvPr/>
        </p:nvSpPr>
        <p:spPr>
          <a:xfrm>
            <a:off x="4286927" y="371179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B8C40088-2A58-5540-A61A-325FA39D14C7}"/>
              </a:ext>
            </a:extLst>
          </p:cNvPr>
          <p:cNvSpPr/>
          <p:nvPr/>
        </p:nvSpPr>
        <p:spPr>
          <a:xfrm>
            <a:off x="4592973" y="401066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9DDD2C8-832D-3447-B54C-2359E9BDAF24}"/>
              </a:ext>
            </a:extLst>
          </p:cNvPr>
          <p:cNvSpPr/>
          <p:nvPr/>
        </p:nvSpPr>
        <p:spPr>
          <a:xfrm>
            <a:off x="4305101" y="401066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2892C08B-8804-4D46-B167-EAB2AB322139}"/>
              </a:ext>
            </a:extLst>
          </p:cNvPr>
          <p:cNvSpPr/>
          <p:nvPr/>
        </p:nvSpPr>
        <p:spPr>
          <a:xfrm>
            <a:off x="4065207" y="370862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F52BDCAB-63F4-BF49-836E-13106E4ABAFB}"/>
              </a:ext>
            </a:extLst>
          </p:cNvPr>
          <p:cNvSpPr/>
          <p:nvPr/>
        </p:nvSpPr>
        <p:spPr>
          <a:xfrm>
            <a:off x="4622778" y="381006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Oval 272">
            <a:extLst>
              <a:ext uri="{FF2B5EF4-FFF2-40B4-BE49-F238E27FC236}">
                <a16:creationId xmlns:a16="http://schemas.microsoft.com/office/drawing/2014/main" id="{24B312F5-5F09-0F4B-8A35-A95583F1D3B4}"/>
              </a:ext>
            </a:extLst>
          </p:cNvPr>
          <p:cNvSpPr/>
          <p:nvPr/>
        </p:nvSpPr>
        <p:spPr>
          <a:xfrm>
            <a:off x="4425402" y="399891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Oval 273">
            <a:extLst>
              <a:ext uri="{FF2B5EF4-FFF2-40B4-BE49-F238E27FC236}">
                <a16:creationId xmlns:a16="http://schemas.microsoft.com/office/drawing/2014/main" id="{08E389D4-82F5-E74A-87D2-970341B46C09}"/>
              </a:ext>
            </a:extLst>
          </p:cNvPr>
          <p:cNvSpPr/>
          <p:nvPr/>
        </p:nvSpPr>
        <p:spPr>
          <a:xfrm>
            <a:off x="4110428" y="330422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D1763918-D9AF-B540-9CB4-294B00101D80}"/>
              </a:ext>
            </a:extLst>
          </p:cNvPr>
          <p:cNvSpPr/>
          <p:nvPr/>
        </p:nvSpPr>
        <p:spPr>
          <a:xfrm>
            <a:off x="4614205" y="312866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24C4DECC-8198-CD47-A9BE-5EC07D81A2DD}"/>
              </a:ext>
            </a:extLst>
          </p:cNvPr>
          <p:cNvSpPr/>
          <p:nvPr/>
        </p:nvSpPr>
        <p:spPr>
          <a:xfrm>
            <a:off x="4326333" y="312866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41AAE76D-B860-0640-8902-C1B84AB4EECC}"/>
              </a:ext>
            </a:extLst>
          </p:cNvPr>
          <p:cNvSpPr/>
          <p:nvPr/>
        </p:nvSpPr>
        <p:spPr>
          <a:xfrm>
            <a:off x="4269631" y="343875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>
            <a:extLst>
              <a:ext uri="{FF2B5EF4-FFF2-40B4-BE49-F238E27FC236}">
                <a16:creationId xmlns:a16="http://schemas.microsoft.com/office/drawing/2014/main" id="{1654385A-900F-0841-831F-93B3247BAE9F}"/>
              </a:ext>
            </a:extLst>
          </p:cNvPr>
          <p:cNvSpPr/>
          <p:nvPr/>
        </p:nvSpPr>
        <p:spPr>
          <a:xfrm>
            <a:off x="4605482" y="339251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>
            <a:extLst>
              <a:ext uri="{FF2B5EF4-FFF2-40B4-BE49-F238E27FC236}">
                <a16:creationId xmlns:a16="http://schemas.microsoft.com/office/drawing/2014/main" id="{63A2E010-1A76-B64F-B2F7-BFE97DC8EC5F}"/>
              </a:ext>
            </a:extLst>
          </p:cNvPr>
          <p:cNvSpPr/>
          <p:nvPr/>
        </p:nvSpPr>
        <p:spPr>
          <a:xfrm>
            <a:off x="4173673" y="354705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0" name="Straight Connector 279">
            <a:extLst>
              <a:ext uri="{FF2B5EF4-FFF2-40B4-BE49-F238E27FC236}">
                <a16:creationId xmlns:a16="http://schemas.microsoft.com/office/drawing/2014/main" id="{6C6A0FAF-33C4-5249-A5A8-9BD1B151D435}"/>
              </a:ext>
            </a:extLst>
          </p:cNvPr>
          <p:cNvCxnSpPr/>
          <p:nvPr/>
        </p:nvCxnSpPr>
        <p:spPr>
          <a:xfrm>
            <a:off x="4110428" y="3128664"/>
            <a:ext cx="1749983" cy="1346793"/>
          </a:xfrm>
          <a:prstGeom prst="line">
            <a:avLst/>
          </a:prstGeom>
          <a:ln w="635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95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9" grpId="0" animBg="1"/>
      <p:bldP spid="90" grpId="0" animBg="1"/>
      <p:bldP spid="92" grpId="0" animBg="1"/>
      <p:bldP spid="93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  <p:bldP spid="173" grpId="0" animBg="1"/>
      <p:bldP spid="174" grpId="0" animBg="1"/>
      <p:bldP spid="175" grpId="0" animBg="1"/>
      <p:bldP spid="176" grpId="0" animBg="1"/>
      <p:bldP spid="177" grpId="0" animBg="1"/>
      <p:bldP spid="178" grpId="0" animBg="1"/>
      <p:bldP spid="179" grpId="0" animBg="1"/>
      <p:bldP spid="180" grpId="0" animBg="1"/>
      <p:bldP spid="181" grpId="0" animBg="1"/>
      <p:bldP spid="182" grpId="0" animBg="1"/>
      <p:bldP spid="183" grpId="0" animBg="1"/>
      <p:bldP spid="184" grpId="0" animBg="1"/>
      <p:bldP spid="185" grpId="0" animBg="1"/>
      <p:bldP spid="186" grpId="0" animBg="1"/>
      <p:bldP spid="187" grpId="0" animBg="1"/>
      <p:bldP spid="188" grpId="0" animBg="1"/>
      <p:bldP spid="189" grpId="0" animBg="1"/>
      <p:bldP spid="190" grpId="0" animBg="1"/>
      <p:bldP spid="191" grpId="0" animBg="1"/>
      <p:bldP spid="192" grpId="0" animBg="1"/>
      <p:bldP spid="193" grpId="0" animBg="1"/>
      <p:bldP spid="194" grpId="0" animBg="1"/>
      <p:bldP spid="195" grpId="0" animBg="1"/>
      <p:bldP spid="196" grpId="0" animBg="1"/>
      <p:bldP spid="197" grpId="0" animBg="1"/>
      <p:bldP spid="198" grpId="0" animBg="1"/>
      <p:bldP spid="199" grpId="0" animBg="1"/>
      <p:bldP spid="200" grpId="0" animBg="1"/>
      <p:bldP spid="201" grpId="0" animBg="1"/>
      <p:bldP spid="202" grpId="0" animBg="1"/>
      <p:bldP spid="203" grpId="0" animBg="1"/>
      <p:bldP spid="204" grpId="0" animBg="1"/>
      <p:bldP spid="205" grpId="0" animBg="1"/>
      <p:bldP spid="206" grpId="0" animBg="1"/>
      <p:bldP spid="207" grpId="0" animBg="1"/>
      <p:bldP spid="208" grpId="0" animBg="1"/>
      <p:bldP spid="209" grpId="0" animBg="1"/>
      <p:bldP spid="210" grpId="0" animBg="1"/>
      <p:bldP spid="211" grpId="0" animBg="1"/>
      <p:bldP spid="212" grpId="0" animBg="1"/>
      <p:bldP spid="2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32AD-C034-703D-BBA9-4408EFCD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The Real Problem is When You Don’t Know About the Location Effect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77CA8B-2569-D0D6-1179-EE7342288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3" y="1386067"/>
            <a:ext cx="3893941" cy="32449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4F1B04D-2D9A-3F0D-C8A8-3B17DB403F3F}"/>
              </a:ext>
            </a:extLst>
          </p:cNvPr>
          <p:cNvSpPr txBox="1"/>
          <p:nvPr/>
        </p:nvSpPr>
        <p:spPr>
          <a:xfrm>
            <a:off x="1661548" y="4825602"/>
            <a:ext cx="117371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Color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85AE4C-06E8-C279-44F4-91CE8F538F75}"/>
              </a:ext>
            </a:extLst>
          </p:cNvPr>
          <p:cNvSpPr txBox="1"/>
          <p:nvPr/>
        </p:nvSpPr>
        <p:spPr>
          <a:xfrm>
            <a:off x="4125435" y="4825602"/>
            <a:ext cx="89313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Size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6FDFAE8-F830-2AFD-AE49-315BBF041365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2835267" y="5148768"/>
            <a:ext cx="129016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5527C53-454D-C269-D417-518805788B08}"/>
              </a:ext>
            </a:extLst>
          </p:cNvPr>
          <p:cNvSpPr txBox="1"/>
          <p:nvPr/>
        </p:nvSpPr>
        <p:spPr>
          <a:xfrm>
            <a:off x="6156383" y="4825602"/>
            <a:ext cx="1759457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75000"/>
                  </a:schemeClr>
                </a:solidFill>
                <a:latin typeface="Calibri Light"/>
                <a:cs typeface="Calibri Light"/>
              </a:rPr>
              <a:t>Location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6FD76C-4B24-8CD6-26E4-2F364A6784F6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flipH="1">
            <a:off x="5018565" y="5148768"/>
            <a:ext cx="1137818" cy="0"/>
          </a:xfrm>
          <a:prstGeom prst="straightConnector1">
            <a:avLst/>
          </a:prstGeom>
          <a:ln w="57150" cmpd="sng">
            <a:solidFill>
              <a:schemeClr val="bg1">
                <a:lumMod val="75000"/>
              </a:schemeClr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4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32AD-C034-703D-BBA9-4408EFCD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Sampling to Overcome Bias and Backdoors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9C1B926-3C72-B6B0-4363-01A3BEC7C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477" y="1149668"/>
            <a:ext cx="6841997" cy="570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475DA45-C11E-2DAE-496B-0DF39B7268CE}"/>
              </a:ext>
            </a:extLst>
          </p:cNvPr>
          <p:cNvSpPr txBox="1"/>
          <p:nvPr/>
        </p:nvSpPr>
        <p:spPr>
          <a:xfrm>
            <a:off x="3179135" y="3040911"/>
            <a:ext cx="186140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>
                <a:solidFill>
                  <a:srgbClr val="FF0000"/>
                </a:solidFill>
                <a:highlight>
                  <a:srgbClr val="808080"/>
                </a:highlight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4112565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EC73C-681F-7400-8C22-361B43AA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Randomized Sampling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12AFB-B415-685B-FE29-055EC46E7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018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Attempts to replicate experiments</a:t>
            </a:r>
          </a:p>
          <a:p>
            <a:r>
              <a:rPr lang="en-US" sz="2400" dirty="0"/>
              <a:t>Remove selection bias via randomizing over location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2B4DC2-6966-BCD8-7F06-727A76324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003" y="2243469"/>
            <a:ext cx="4965405" cy="41378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B95B3C-6E2D-9A21-973A-1D9EF0058A98}"/>
              </a:ext>
            </a:extLst>
          </p:cNvPr>
          <p:cNvSpPr txBox="1"/>
          <p:nvPr/>
        </p:nvSpPr>
        <p:spPr>
          <a:xfrm>
            <a:off x="0" y="6381307"/>
            <a:ext cx="2625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random.org</a:t>
            </a:r>
            <a:r>
              <a:rPr lang="en-US" dirty="0"/>
              <a:t> is your friend</a:t>
            </a:r>
          </a:p>
        </p:txBody>
      </p:sp>
    </p:spTree>
    <p:extLst>
      <p:ext uri="{BB962C8B-B14F-4D97-AF65-F5344CB8AC3E}">
        <p14:creationId xmlns:p14="http://schemas.microsoft.com/office/powerpoint/2010/main" val="8028045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EC73C-681F-7400-8C22-361B43AA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Randomized Sampling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12AFB-B415-685B-FE29-055EC46E7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018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Attempts to replicate experiments</a:t>
            </a:r>
          </a:p>
          <a:p>
            <a:r>
              <a:rPr lang="en-US" sz="2400" dirty="0"/>
              <a:t>Remove selection bias via randomizing over location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EF4147-478D-A282-9A5B-BF575F5CE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902" y="2287772"/>
            <a:ext cx="4912242" cy="409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6253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EC73C-681F-7400-8C22-361B43AA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Stratified Sampling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12AFB-B415-685B-FE29-055EC46E7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018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Attempts to replicate factorial experiments</a:t>
            </a:r>
          </a:p>
          <a:p>
            <a:r>
              <a:rPr lang="en-US" sz="2400" dirty="0"/>
              <a:t>Remove selection bias via averaging over location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22E121-53B6-5CCD-A55F-E0B41296A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935" y="2181446"/>
            <a:ext cx="5039833" cy="419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9102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EC73C-681F-7400-8C22-361B43AA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Stratified Randomized Sampling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12AFB-B415-685B-FE29-055EC46E7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018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Random position on height</a:t>
            </a:r>
          </a:p>
          <a:p>
            <a:r>
              <a:rPr lang="en-US" sz="2400" dirty="0"/>
              <a:t>Walk across length gradient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EF4147-478D-A282-9A5B-BF575F5CE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902" y="2287772"/>
            <a:ext cx="4912242" cy="409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5274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D92E4-7B13-30EE-89AC-247DD0A72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Forms of SRDs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664667B-5D9E-4BB6-7595-4825C6F2E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479" y="1240465"/>
            <a:ext cx="6741042" cy="561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A7C414A-BD77-C6BD-FF7A-9171CA546AB5}"/>
              </a:ext>
            </a:extLst>
          </p:cNvPr>
          <p:cNvSpPr/>
          <p:nvPr/>
        </p:nvSpPr>
        <p:spPr>
          <a:xfrm>
            <a:off x="1499190" y="5465134"/>
            <a:ext cx="1159499" cy="87187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151B7A-5966-BFD2-0D2D-E1B072220B54}"/>
              </a:ext>
            </a:extLst>
          </p:cNvPr>
          <p:cNvSpPr/>
          <p:nvPr/>
        </p:nvSpPr>
        <p:spPr>
          <a:xfrm>
            <a:off x="3225208" y="5465134"/>
            <a:ext cx="1159499" cy="87187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0A5B4C-03B9-F472-C826-17018FFF91DA}"/>
              </a:ext>
            </a:extLst>
          </p:cNvPr>
          <p:cNvSpPr/>
          <p:nvPr/>
        </p:nvSpPr>
        <p:spPr>
          <a:xfrm>
            <a:off x="6567375" y="5465134"/>
            <a:ext cx="1159499" cy="87187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EC78F1-382B-DA0F-D12D-319DAF9A51EC}"/>
              </a:ext>
            </a:extLst>
          </p:cNvPr>
          <p:cNvSpPr/>
          <p:nvPr/>
        </p:nvSpPr>
        <p:spPr>
          <a:xfrm>
            <a:off x="2399139" y="3824177"/>
            <a:ext cx="1159499" cy="87187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2469F5-9095-89A4-1176-42D16E15F7A8}"/>
              </a:ext>
            </a:extLst>
          </p:cNvPr>
          <p:cNvSpPr/>
          <p:nvPr/>
        </p:nvSpPr>
        <p:spPr>
          <a:xfrm>
            <a:off x="4756297" y="3810000"/>
            <a:ext cx="1159499" cy="87187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979AB7-1549-17BD-3A50-B04D49127622}"/>
              </a:ext>
            </a:extLst>
          </p:cNvPr>
          <p:cNvSpPr/>
          <p:nvPr/>
        </p:nvSpPr>
        <p:spPr>
          <a:xfrm>
            <a:off x="6567375" y="3810000"/>
            <a:ext cx="1159499" cy="87187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EE9656-E917-8E63-FCAA-04D33DF00374}"/>
              </a:ext>
            </a:extLst>
          </p:cNvPr>
          <p:cNvSpPr/>
          <p:nvPr/>
        </p:nvSpPr>
        <p:spPr>
          <a:xfrm>
            <a:off x="1711842" y="1930736"/>
            <a:ext cx="1159499" cy="87187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D1589-75E2-3AE8-285E-A0D52473E5D6}"/>
              </a:ext>
            </a:extLst>
          </p:cNvPr>
          <p:cNvSpPr/>
          <p:nvPr/>
        </p:nvSpPr>
        <p:spPr>
          <a:xfrm>
            <a:off x="3558638" y="1930736"/>
            <a:ext cx="1159499" cy="87187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B5FE58-7D88-E77D-5F40-70291A88C4EE}"/>
              </a:ext>
            </a:extLst>
          </p:cNvPr>
          <p:cNvSpPr/>
          <p:nvPr/>
        </p:nvSpPr>
        <p:spPr>
          <a:xfrm>
            <a:off x="5684873" y="1930736"/>
            <a:ext cx="1159499" cy="87187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CBBF96-03C1-57E0-AC0F-C7685A2414E1}"/>
              </a:ext>
            </a:extLst>
          </p:cNvPr>
          <p:cNvSpPr txBox="1"/>
          <p:nvPr/>
        </p:nvSpPr>
        <p:spPr>
          <a:xfrm>
            <a:off x="265134" y="2094614"/>
            <a:ext cx="90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Strata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D87EA5-D135-1483-EB84-9D295DC0428E}"/>
              </a:ext>
            </a:extLst>
          </p:cNvPr>
          <p:cNvSpPr txBox="1"/>
          <p:nvPr/>
        </p:nvSpPr>
        <p:spPr>
          <a:xfrm>
            <a:off x="299344" y="4024723"/>
            <a:ext cx="90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Strata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D5F0A6-1BF7-7359-36EF-6978965D329B}"/>
              </a:ext>
            </a:extLst>
          </p:cNvPr>
          <p:cNvSpPr txBox="1"/>
          <p:nvPr/>
        </p:nvSpPr>
        <p:spPr>
          <a:xfrm>
            <a:off x="221108" y="5716403"/>
            <a:ext cx="90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Strata 3</a:t>
            </a:r>
          </a:p>
        </p:txBody>
      </p:sp>
    </p:spTree>
    <p:extLst>
      <p:ext uri="{BB962C8B-B14F-4D97-AF65-F5344CB8AC3E}">
        <p14:creationId xmlns:p14="http://schemas.microsoft.com/office/powerpoint/2010/main" val="3860816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50E5B-C36E-F40E-1EA5-B3D6F8B09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and Selection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D8C64-AD38-75FE-627A-92C192516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61498" cy="4991986"/>
          </a:xfrm>
        </p:spPr>
        <p:txBody>
          <a:bodyPr>
            <a:normAutofit/>
          </a:bodyPr>
          <a:lstStyle/>
          <a:p>
            <a:r>
              <a:rPr lang="en-US" dirty="0"/>
              <a:t>Observational sampling seeks to remove sources of selection bias</a:t>
            </a:r>
          </a:p>
          <a:p>
            <a:endParaRPr lang="en-US" dirty="0"/>
          </a:p>
          <a:p>
            <a:r>
              <a:rPr lang="en-US" dirty="0"/>
              <a:t>Some may be backdoors, but others are simply collider bias</a:t>
            </a:r>
          </a:p>
          <a:p>
            <a:endParaRPr lang="en-US" dirty="0"/>
          </a:p>
          <a:p>
            <a:r>
              <a:rPr lang="en-US" dirty="0"/>
              <a:t>The concepts – randomization – are infinitely relevant</a:t>
            </a:r>
          </a:p>
          <a:p>
            <a:pPr lvl="1"/>
            <a:r>
              <a:rPr lang="en-US" dirty="0"/>
              <a:t>Space, time, subjects, age, etc. etc. etc.</a:t>
            </a:r>
          </a:p>
        </p:txBody>
      </p:sp>
    </p:spTree>
    <p:extLst>
      <p:ext uri="{BB962C8B-B14F-4D97-AF65-F5344CB8AC3E}">
        <p14:creationId xmlns:p14="http://schemas.microsoft.com/office/powerpoint/2010/main" val="32257265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62131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rmAutofit fontScale="90000"/>
          </a:bodyPr>
          <a:lstStyle/>
          <a:p>
            <a:pPr marL="231775"/>
            <a:r>
              <a:rPr lang="en-US" sz="3600" dirty="0">
                <a:solidFill>
                  <a:schemeClr val="bg1"/>
                </a:solidFill>
              </a:rPr>
              <a:t>I Thought Correlation Wasn’t Causation…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817" y="911224"/>
            <a:ext cx="8515350" cy="5699437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Correlation, causation, and open back doors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Counterfactual inference, selection bias, and DAGs in observational study design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From DAGs to traditional observational study designs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  <a:latin typeface="Avenir" panose="02000503020000020003" pitchFamily="2" charset="0"/>
              </a:rPr>
              <a:t>Shutting the Back-Door with Panels and Cross-Sections</a:t>
            </a:r>
          </a:p>
        </p:txBody>
      </p:sp>
    </p:spTree>
    <p:extLst>
      <p:ext uri="{BB962C8B-B14F-4D97-AF65-F5344CB8AC3E}">
        <p14:creationId xmlns:p14="http://schemas.microsoft.com/office/powerpoint/2010/main" val="3802706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685800" y="1933223"/>
            <a:ext cx="7772400" cy="2906888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dirty="0">
                <a:latin typeface="Avenir" panose="02000503020000020003" pitchFamily="2" charset="0"/>
              </a:rPr>
              <a:t>Correlation does not equal causation</a:t>
            </a:r>
            <a:r>
              <a:rPr lang="is-IS" dirty="0">
                <a:latin typeface="Avenir" panose="02000503020000020003" pitchFamily="2" charset="0"/>
              </a:rPr>
              <a:t>… but where there’s smoke, there’s fire.</a:t>
            </a:r>
            <a:br>
              <a:rPr lang="is-IS" dirty="0">
                <a:latin typeface="Avenir" panose="02000503020000020003" pitchFamily="2" charset="0"/>
              </a:rPr>
            </a:br>
            <a:br>
              <a:rPr lang="is-IS" dirty="0">
                <a:latin typeface="Avenir" panose="02000503020000020003" pitchFamily="2" charset="0"/>
              </a:rPr>
            </a:br>
            <a:r>
              <a:rPr lang="is-IS" dirty="0">
                <a:latin typeface="Avenir" panose="02000503020000020003" pitchFamily="2" charset="0"/>
              </a:rPr>
              <a:t>-Jim Grace</a:t>
            </a:r>
            <a:endParaRPr lang="en-US" dirty="0">
              <a:latin typeface="Avenir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7673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209A8-3E1A-A646-8115-7DAE0D0AF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Let’s Think of Multiple Regression from a Causal Standpoint?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A5400A-4F09-0540-9068-06E02988E7AF}"/>
              </a:ext>
            </a:extLst>
          </p:cNvPr>
          <p:cNvSpPr txBox="1"/>
          <p:nvPr/>
        </p:nvSpPr>
        <p:spPr>
          <a:xfrm>
            <a:off x="1705826" y="3660336"/>
            <a:ext cx="67037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A535B8-1474-424F-B262-97CF8E44982E}"/>
              </a:ext>
            </a:extLst>
          </p:cNvPr>
          <p:cNvSpPr txBox="1"/>
          <p:nvPr/>
        </p:nvSpPr>
        <p:spPr>
          <a:xfrm>
            <a:off x="3895009" y="3629559"/>
            <a:ext cx="428323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A3E7E1-6843-AF47-B97E-73FF9390A89E}"/>
              </a:ext>
            </a:extLst>
          </p:cNvPr>
          <p:cNvSpPr txBox="1"/>
          <p:nvPr/>
        </p:nvSpPr>
        <p:spPr>
          <a:xfrm>
            <a:off x="1644039" y="2495645"/>
            <a:ext cx="67037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52DE72-EA83-BC46-A467-6FF8BE3E81F1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2376202" y="3921947"/>
            <a:ext cx="1518807" cy="3077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BB216B-CA20-8047-857F-D8097DF4C892}"/>
              </a:ext>
            </a:extLst>
          </p:cNvPr>
          <p:cNvCxnSpPr>
            <a:cxnSpLocks/>
            <a:stCxn id="7" idx="3"/>
            <a:endCxn id="6" idx="0"/>
          </p:cNvCxnSpPr>
          <p:nvPr/>
        </p:nvCxnSpPr>
        <p:spPr>
          <a:xfrm>
            <a:off x="2314415" y="2788033"/>
            <a:ext cx="1794756" cy="84152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66F65D5-E08E-A64A-BC9D-67855B650957}"/>
              </a:ext>
            </a:extLst>
          </p:cNvPr>
          <p:cNvSpPr txBox="1"/>
          <p:nvPr/>
        </p:nvSpPr>
        <p:spPr>
          <a:xfrm>
            <a:off x="1735482" y="4820168"/>
            <a:ext cx="611065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latin typeface="Avenir" panose="02000503020000020003" pitchFamily="2" charset="0"/>
                <a:cs typeface="Calibri Light"/>
              </a:rPr>
              <a:t>X3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0C6418-560A-8F46-A504-1E911C6F89CB}"/>
              </a:ext>
            </a:extLst>
          </p:cNvPr>
          <p:cNvCxnSpPr>
            <a:cxnSpLocks/>
            <a:stCxn id="10" idx="3"/>
            <a:endCxn id="6" idx="2"/>
          </p:cNvCxnSpPr>
          <p:nvPr/>
        </p:nvCxnSpPr>
        <p:spPr>
          <a:xfrm flipV="1">
            <a:off x="2346547" y="4214334"/>
            <a:ext cx="1762624" cy="86744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B9E14FD-D34B-5B44-BF77-324F42760EB3}"/>
              </a:ext>
            </a:extLst>
          </p:cNvPr>
          <p:cNvCxnSpPr>
            <a:cxnSpLocks/>
            <a:stCxn id="7" idx="1"/>
            <a:endCxn id="5" idx="1"/>
          </p:cNvCxnSpPr>
          <p:nvPr/>
        </p:nvCxnSpPr>
        <p:spPr>
          <a:xfrm rot="10800000" flipH="1" flipV="1">
            <a:off x="1644038" y="2788032"/>
            <a:ext cx="61787" cy="1164691"/>
          </a:xfrm>
          <a:prstGeom prst="curvedConnector3">
            <a:avLst>
              <a:gd name="adj1" fmla="val -803752"/>
            </a:avLst>
          </a:prstGeom>
          <a:ln w="57150" cmpd="sng"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1">
            <a:extLst>
              <a:ext uri="{FF2B5EF4-FFF2-40B4-BE49-F238E27FC236}">
                <a16:creationId xmlns:a16="http://schemas.microsoft.com/office/drawing/2014/main" id="{E481D7E8-4F8C-6E43-A0A8-FD8011068652}"/>
              </a:ext>
            </a:extLst>
          </p:cNvPr>
          <p:cNvCxnSpPr>
            <a:cxnSpLocks/>
            <a:stCxn id="5" idx="1"/>
            <a:endCxn id="10" idx="1"/>
          </p:cNvCxnSpPr>
          <p:nvPr/>
        </p:nvCxnSpPr>
        <p:spPr>
          <a:xfrm rot="10800000" flipH="1" flipV="1">
            <a:off x="1705826" y="3952724"/>
            <a:ext cx="29656" cy="1129054"/>
          </a:xfrm>
          <a:prstGeom prst="curvedConnector3">
            <a:avLst>
              <a:gd name="adj1" fmla="val -1515096"/>
            </a:avLst>
          </a:prstGeom>
          <a:ln w="57150" cmpd="sng"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21">
            <a:extLst>
              <a:ext uri="{FF2B5EF4-FFF2-40B4-BE49-F238E27FC236}">
                <a16:creationId xmlns:a16="http://schemas.microsoft.com/office/drawing/2014/main" id="{C2B5FCBF-E958-BC45-9802-F8129CE3D912}"/>
              </a:ext>
            </a:extLst>
          </p:cNvPr>
          <p:cNvCxnSpPr>
            <a:cxnSpLocks/>
            <a:stCxn id="7" idx="1"/>
            <a:endCxn id="10" idx="1"/>
          </p:cNvCxnSpPr>
          <p:nvPr/>
        </p:nvCxnSpPr>
        <p:spPr>
          <a:xfrm rot="10800000" flipH="1" flipV="1">
            <a:off x="1644038" y="2788032"/>
            <a:ext cx="91443" cy="2293745"/>
          </a:xfrm>
          <a:prstGeom prst="curvedConnector3">
            <a:avLst>
              <a:gd name="adj1" fmla="val -1129274"/>
            </a:avLst>
          </a:prstGeom>
          <a:ln w="57150" cmpd="sng"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Content Placeholder 15">
            <a:extLst>
              <a:ext uri="{FF2B5EF4-FFF2-40B4-BE49-F238E27FC236}">
                <a16:creationId xmlns:a16="http://schemas.microsoft.com/office/drawing/2014/main" id="{AE95A0F2-6B4D-094C-B1D9-12F6C57DD0AF}"/>
              </a:ext>
            </a:extLst>
          </p:cNvPr>
          <p:cNvSpPr txBox="1">
            <a:spLocks/>
          </p:cNvSpPr>
          <p:nvPr/>
        </p:nvSpPr>
        <p:spPr>
          <a:xfrm>
            <a:off x="4660900" y="1434662"/>
            <a:ext cx="4235760" cy="5423338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alibri Ligh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venir" panose="02000503020000020003" pitchFamily="2" charset="0"/>
              </a:rPr>
              <a:t>We estimate the effect of exogenous variables </a:t>
            </a:r>
            <a:r>
              <a:rPr lang="en-US" b="1" i="1" dirty="0">
                <a:latin typeface="Avenir" panose="02000503020000020003" pitchFamily="2" charset="0"/>
              </a:rPr>
              <a:t>controlling </a:t>
            </a:r>
            <a:r>
              <a:rPr lang="en-US" dirty="0">
                <a:latin typeface="Avenir" panose="02000503020000020003" pitchFamily="2" charset="0"/>
              </a:rPr>
              <a:t> for all others</a:t>
            </a:r>
          </a:p>
          <a:p>
            <a:endParaRPr lang="en-US" dirty="0">
              <a:latin typeface="Avenir" panose="02000503020000020003" pitchFamily="2" charset="0"/>
            </a:endParaRPr>
          </a:p>
          <a:p>
            <a:r>
              <a:rPr lang="en-US" dirty="0">
                <a:latin typeface="Avenir" panose="02000503020000020003" pitchFamily="2" charset="0"/>
              </a:rPr>
              <a:t>Covariances implied</a:t>
            </a:r>
          </a:p>
          <a:p>
            <a:endParaRPr lang="en-US" dirty="0">
              <a:latin typeface="Avenir" panose="02000503020000020003" pitchFamily="2" charset="0"/>
            </a:endParaRPr>
          </a:p>
          <a:p>
            <a:r>
              <a:rPr lang="en-US" dirty="0">
                <a:latin typeface="Avenir" panose="02000503020000020003" pitchFamily="2" charset="0"/>
              </a:rPr>
              <a:t>Not controlling for the right variables = bad inference</a:t>
            </a:r>
          </a:p>
          <a:p>
            <a:endParaRPr lang="en-US" dirty="0">
              <a:latin typeface="Avenir" panose="02000503020000020003" pitchFamily="2" charset="0"/>
            </a:endParaRPr>
          </a:p>
          <a:p>
            <a:r>
              <a:rPr lang="en-US" dirty="0">
                <a:latin typeface="Avenir" panose="02000503020000020003" pitchFamily="2" charset="0"/>
              </a:rPr>
              <a:t>Controlling for the wrong variables = bad inference</a:t>
            </a:r>
          </a:p>
        </p:txBody>
      </p:sp>
    </p:spTree>
    <p:extLst>
      <p:ext uri="{BB962C8B-B14F-4D97-AF65-F5344CB8AC3E}">
        <p14:creationId xmlns:p14="http://schemas.microsoft.com/office/powerpoint/2010/main" val="9747640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3E08-107E-E148-9B55-EFAF7426F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Use Multiple Predictors: Simpson’s Paradox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B5B6A-4155-054D-849C-8AC710EC4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5366"/>
            <a:ext cx="8229600" cy="1079205"/>
          </a:xfrm>
        </p:spPr>
        <p:txBody>
          <a:bodyPr/>
          <a:lstStyle/>
          <a:p>
            <a:r>
              <a:rPr lang="en-US" dirty="0">
                <a:latin typeface="Avenir" panose="02000503020000020003" pitchFamily="2" charset="0"/>
              </a:rPr>
              <a:t>Classic Problem: Does having more native species hinder invasive species success?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B5CAECB-8989-3241-AC26-ACE92FA02B54}"/>
              </a:ext>
            </a:extLst>
          </p:cNvPr>
          <p:cNvGrpSpPr/>
          <p:nvPr/>
        </p:nvGrpSpPr>
        <p:grpSpPr>
          <a:xfrm>
            <a:off x="1501999" y="2679405"/>
            <a:ext cx="5270941" cy="4122625"/>
            <a:chOff x="1501999" y="2679405"/>
            <a:chExt cx="5270941" cy="41226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63CBCA-F084-7E42-8F6D-DBF42ABCE4D0}"/>
                </a:ext>
              </a:extLst>
            </p:cNvPr>
            <p:cNvSpPr/>
            <p:nvPr/>
          </p:nvSpPr>
          <p:spPr>
            <a:xfrm>
              <a:off x="1871330" y="2679405"/>
              <a:ext cx="4901610" cy="3753293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485385F-9F8D-6C4A-A5C4-45E8A584C8C8}"/>
                </a:ext>
              </a:extLst>
            </p:cNvPr>
            <p:cNvSpPr txBox="1"/>
            <p:nvPr/>
          </p:nvSpPr>
          <p:spPr>
            <a:xfrm>
              <a:off x="3117895" y="6432698"/>
              <a:ext cx="24084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Native Species Richness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CE248F-0FF4-164D-8B04-E14A4823BA2E}"/>
                </a:ext>
              </a:extLst>
            </p:cNvPr>
            <p:cNvSpPr txBox="1"/>
            <p:nvPr/>
          </p:nvSpPr>
          <p:spPr>
            <a:xfrm rot="16200000">
              <a:off x="411251" y="4371384"/>
              <a:ext cx="2550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Invasive Species Richness</a:t>
              </a: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ECBDFAD0-527F-2244-A8AB-D21B4C52851D}"/>
              </a:ext>
            </a:extLst>
          </p:cNvPr>
          <p:cNvSpPr/>
          <p:nvPr/>
        </p:nvSpPr>
        <p:spPr>
          <a:xfrm>
            <a:off x="2458165" y="547273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5DE28F-6BD6-B149-A676-96B5E86AD4F9}"/>
              </a:ext>
            </a:extLst>
          </p:cNvPr>
          <p:cNvSpPr/>
          <p:nvPr/>
        </p:nvSpPr>
        <p:spPr>
          <a:xfrm>
            <a:off x="2584654" y="57756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264DB2B-E571-804F-A4B5-2524A40565CB}"/>
              </a:ext>
            </a:extLst>
          </p:cNvPr>
          <p:cNvSpPr/>
          <p:nvPr/>
        </p:nvSpPr>
        <p:spPr>
          <a:xfrm>
            <a:off x="3048449" y="506154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68409C8-DC92-4D42-BB97-37F714559361}"/>
              </a:ext>
            </a:extLst>
          </p:cNvPr>
          <p:cNvSpPr/>
          <p:nvPr/>
        </p:nvSpPr>
        <p:spPr>
          <a:xfrm>
            <a:off x="2850718" y="553597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F452E73-97E5-CE4F-B8D7-F5155716A8F6}"/>
              </a:ext>
            </a:extLst>
          </p:cNvPr>
          <p:cNvSpPr/>
          <p:nvPr/>
        </p:nvSpPr>
        <p:spPr>
          <a:xfrm>
            <a:off x="2724229" y="523392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057D670-BB0B-7449-AC09-5906425FDB7E}"/>
              </a:ext>
            </a:extLst>
          </p:cNvPr>
          <p:cNvSpPr/>
          <p:nvPr/>
        </p:nvSpPr>
        <p:spPr>
          <a:xfrm>
            <a:off x="3354495" y="536041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67AB75D-89B6-C246-92F6-FF9FA2A3C0F8}"/>
              </a:ext>
            </a:extLst>
          </p:cNvPr>
          <p:cNvSpPr/>
          <p:nvPr/>
        </p:nvSpPr>
        <p:spPr>
          <a:xfrm>
            <a:off x="3066623" y="536041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74C576-CC93-1F4B-B77F-A9EB2E5847D0}"/>
              </a:ext>
            </a:extLst>
          </p:cNvPr>
          <p:cNvSpPr/>
          <p:nvPr/>
        </p:nvSpPr>
        <p:spPr>
          <a:xfrm>
            <a:off x="3009921" y="56705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EC72EDC-C6E2-434B-8061-3E411B2BB209}"/>
              </a:ext>
            </a:extLst>
          </p:cNvPr>
          <p:cNvSpPr/>
          <p:nvPr/>
        </p:nvSpPr>
        <p:spPr>
          <a:xfrm>
            <a:off x="3345772" y="562427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83F4734-A14A-0D42-AC22-CC9C0FBB2C94}"/>
              </a:ext>
            </a:extLst>
          </p:cNvPr>
          <p:cNvSpPr/>
          <p:nvPr/>
        </p:nvSpPr>
        <p:spPr>
          <a:xfrm>
            <a:off x="2826729" y="505837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667F5C-CC46-2949-A664-A20D17B20C9A}"/>
              </a:ext>
            </a:extLst>
          </p:cNvPr>
          <p:cNvSpPr/>
          <p:nvPr/>
        </p:nvSpPr>
        <p:spPr>
          <a:xfrm>
            <a:off x="3384300" y="51598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2F8C109-D71F-C24D-B379-CFAD285643BB}"/>
              </a:ext>
            </a:extLst>
          </p:cNvPr>
          <p:cNvSpPr/>
          <p:nvPr/>
        </p:nvSpPr>
        <p:spPr>
          <a:xfrm>
            <a:off x="2521410" y="518802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042F892-DB33-8A4C-A728-46AD30E9EAF0}"/>
              </a:ext>
            </a:extLst>
          </p:cNvPr>
          <p:cNvSpPr/>
          <p:nvPr/>
        </p:nvSpPr>
        <p:spPr>
          <a:xfrm>
            <a:off x="2913963" y="577880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F757FEA-B982-0747-9A8D-4B2CB788A29B}"/>
              </a:ext>
            </a:extLst>
          </p:cNvPr>
          <p:cNvSpPr/>
          <p:nvPr/>
        </p:nvSpPr>
        <p:spPr>
          <a:xfrm>
            <a:off x="2900056" y="446485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FAEE71F-B7CC-8E4D-8B74-B9D768DC4B4A}"/>
              </a:ext>
            </a:extLst>
          </p:cNvPr>
          <p:cNvSpPr/>
          <p:nvPr/>
        </p:nvSpPr>
        <p:spPr>
          <a:xfrm>
            <a:off x="3026545" y="476778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8E2636A-59E4-8A44-BE96-9C4FD47D196B}"/>
              </a:ext>
            </a:extLst>
          </p:cNvPr>
          <p:cNvSpPr/>
          <p:nvPr/>
        </p:nvSpPr>
        <p:spPr>
          <a:xfrm>
            <a:off x="3490340" y="405366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AB41857-7611-F441-98E9-7C8B72E4AB97}"/>
              </a:ext>
            </a:extLst>
          </p:cNvPr>
          <p:cNvSpPr/>
          <p:nvPr/>
        </p:nvSpPr>
        <p:spPr>
          <a:xfrm>
            <a:off x="3292609" y="452809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39AA027-83E4-7A46-846B-EE0C1937A622}"/>
              </a:ext>
            </a:extLst>
          </p:cNvPr>
          <p:cNvSpPr/>
          <p:nvPr/>
        </p:nvSpPr>
        <p:spPr>
          <a:xfrm>
            <a:off x="3166120" y="422604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162B45C-6052-DF4C-93C5-1D639956E9A1}"/>
              </a:ext>
            </a:extLst>
          </p:cNvPr>
          <p:cNvSpPr/>
          <p:nvPr/>
        </p:nvSpPr>
        <p:spPr>
          <a:xfrm>
            <a:off x="3796386" y="435253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89A9B9-384F-9F4C-A30A-4D7AF824460C}"/>
              </a:ext>
            </a:extLst>
          </p:cNvPr>
          <p:cNvSpPr/>
          <p:nvPr/>
        </p:nvSpPr>
        <p:spPr>
          <a:xfrm>
            <a:off x="3508514" y="435253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44C1325-A1DE-5B42-9C95-9330A2217F64}"/>
              </a:ext>
            </a:extLst>
          </p:cNvPr>
          <p:cNvSpPr/>
          <p:nvPr/>
        </p:nvSpPr>
        <p:spPr>
          <a:xfrm>
            <a:off x="3451812" y="466263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0C2D26D-1BAA-1945-AE9F-C9BF199AB6D8}"/>
              </a:ext>
            </a:extLst>
          </p:cNvPr>
          <p:cNvSpPr/>
          <p:nvPr/>
        </p:nvSpPr>
        <p:spPr>
          <a:xfrm>
            <a:off x="3787663" y="461639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80ADAA5-9A79-774E-AE2E-59F96D4DCC94}"/>
              </a:ext>
            </a:extLst>
          </p:cNvPr>
          <p:cNvSpPr/>
          <p:nvPr/>
        </p:nvSpPr>
        <p:spPr>
          <a:xfrm>
            <a:off x="3268620" y="405049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E62D976-0F5E-A649-A1B3-7309CFEC54D8}"/>
              </a:ext>
            </a:extLst>
          </p:cNvPr>
          <p:cNvSpPr/>
          <p:nvPr/>
        </p:nvSpPr>
        <p:spPr>
          <a:xfrm>
            <a:off x="3826191" y="415193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5928CA8-EE60-5246-9FF2-5769F9DE82A7}"/>
              </a:ext>
            </a:extLst>
          </p:cNvPr>
          <p:cNvSpPr/>
          <p:nvPr/>
        </p:nvSpPr>
        <p:spPr>
          <a:xfrm>
            <a:off x="2963301" y="418014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E4AD57E-0FAD-EB4B-866A-953D6D043D13}"/>
              </a:ext>
            </a:extLst>
          </p:cNvPr>
          <p:cNvSpPr/>
          <p:nvPr/>
        </p:nvSpPr>
        <p:spPr>
          <a:xfrm>
            <a:off x="3355854" y="477092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7E2BC02-6E4B-7A45-8744-C79983C2E52D}"/>
              </a:ext>
            </a:extLst>
          </p:cNvPr>
          <p:cNvSpPr/>
          <p:nvPr/>
        </p:nvSpPr>
        <p:spPr>
          <a:xfrm>
            <a:off x="3347397" y="491424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1A7C781-3936-F14F-9652-A3B5A088D084}"/>
              </a:ext>
            </a:extLst>
          </p:cNvPr>
          <p:cNvSpPr/>
          <p:nvPr/>
        </p:nvSpPr>
        <p:spPr>
          <a:xfrm>
            <a:off x="3473886" y="521717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4DBB7F7-8877-0848-8197-A7BFAA934E3A}"/>
              </a:ext>
            </a:extLst>
          </p:cNvPr>
          <p:cNvSpPr/>
          <p:nvPr/>
        </p:nvSpPr>
        <p:spPr>
          <a:xfrm>
            <a:off x="3937681" y="450304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0480828-A802-7343-96B0-A6ED1F712EBD}"/>
              </a:ext>
            </a:extLst>
          </p:cNvPr>
          <p:cNvSpPr/>
          <p:nvPr/>
        </p:nvSpPr>
        <p:spPr>
          <a:xfrm>
            <a:off x="3739950" y="497748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4693C4C-A53C-DC42-99EF-A257A459A082}"/>
              </a:ext>
            </a:extLst>
          </p:cNvPr>
          <p:cNvSpPr/>
          <p:nvPr/>
        </p:nvSpPr>
        <p:spPr>
          <a:xfrm>
            <a:off x="3613461" y="467543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B48CE1B-F409-BE4B-94F6-8CCDEDF64756}"/>
              </a:ext>
            </a:extLst>
          </p:cNvPr>
          <p:cNvSpPr/>
          <p:nvPr/>
        </p:nvSpPr>
        <p:spPr>
          <a:xfrm>
            <a:off x="4243727" y="480192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318453E9-E8D4-C942-A970-5F1D154C7117}"/>
              </a:ext>
            </a:extLst>
          </p:cNvPr>
          <p:cNvSpPr/>
          <p:nvPr/>
        </p:nvSpPr>
        <p:spPr>
          <a:xfrm>
            <a:off x="3955855" y="480192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2FD9BCC-7EF3-A948-9279-B61B01BF3793}"/>
              </a:ext>
            </a:extLst>
          </p:cNvPr>
          <p:cNvSpPr/>
          <p:nvPr/>
        </p:nvSpPr>
        <p:spPr>
          <a:xfrm>
            <a:off x="3899153" y="511202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6948B82-9CC4-6541-B5B1-AB84588AFD87}"/>
              </a:ext>
            </a:extLst>
          </p:cNvPr>
          <p:cNvSpPr/>
          <p:nvPr/>
        </p:nvSpPr>
        <p:spPr>
          <a:xfrm>
            <a:off x="4235004" y="506577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15A871E-36AB-7843-9B11-F0D8DC4259A0}"/>
              </a:ext>
            </a:extLst>
          </p:cNvPr>
          <p:cNvSpPr/>
          <p:nvPr/>
        </p:nvSpPr>
        <p:spPr>
          <a:xfrm>
            <a:off x="3715961" y="449987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3282D6D-2E44-524C-8E8C-CBB57915093E}"/>
              </a:ext>
            </a:extLst>
          </p:cNvPr>
          <p:cNvSpPr/>
          <p:nvPr/>
        </p:nvSpPr>
        <p:spPr>
          <a:xfrm>
            <a:off x="4273532" y="460131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8FA6FF9-579A-AE4E-994E-E15B963EC868}"/>
              </a:ext>
            </a:extLst>
          </p:cNvPr>
          <p:cNvSpPr/>
          <p:nvPr/>
        </p:nvSpPr>
        <p:spPr>
          <a:xfrm>
            <a:off x="3410642" y="462953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03EC37A-856A-3642-8269-6C9806268A05}"/>
              </a:ext>
            </a:extLst>
          </p:cNvPr>
          <p:cNvSpPr/>
          <p:nvPr/>
        </p:nvSpPr>
        <p:spPr>
          <a:xfrm>
            <a:off x="3803195" y="522031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37F4040-633C-584B-B7C7-B8BF426803E4}"/>
              </a:ext>
            </a:extLst>
          </p:cNvPr>
          <p:cNvSpPr/>
          <p:nvPr/>
        </p:nvSpPr>
        <p:spPr>
          <a:xfrm>
            <a:off x="4251053" y="496005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11A902E-E62A-E54F-B964-EB249B8DDCE1}"/>
              </a:ext>
            </a:extLst>
          </p:cNvPr>
          <p:cNvSpPr/>
          <p:nvPr/>
        </p:nvSpPr>
        <p:spPr>
          <a:xfrm>
            <a:off x="4377542" y="526299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23C29BA-CDD1-A14A-8E70-09451A763809}"/>
              </a:ext>
            </a:extLst>
          </p:cNvPr>
          <p:cNvSpPr/>
          <p:nvPr/>
        </p:nvSpPr>
        <p:spPr>
          <a:xfrm>
            <a:off x="4841337" y="454886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9B57B1E-57BA-DF4A-A871-A872D9A462B3}"/>
              </a:ext>
            </a:extLst>
          </p:cNvPr>
          <p:cNvSpPr/>
          <p:nvPr/>
        </p:nvSpPr>
        <p:spPr>
          <a:xfrm>
            <a:off x="4643606" y="502330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145BD8C-E0C8-5B40-984A-5055F04193DA}"/>
              </a:ext>
            </a:extLst>
          </p:cNvPr>
          <p:cNvSpPr/>
          <p:nvPr/>
        </p:nvSpPr>
        <p:spPr>
          <a:xfrm>
            <a:off x="4517117" y="472125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E75DFF0D-52E9-EA4C-A809-A67AC3225566}"/>
              </a:ext>
            </a:extLst>
          </p:cNvPr>
          <p:cNvSpPr/>
          <p:nvPr/>
        </p:nvSpPr>
        <p:spPr>
          <a:xfrm>
            <a:off x="5147383" y="484774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27CC42C-B542-E241-A340-F662BDCB7DC9}"/>
              </a:ext>
            </a:extLst>
          </p:cNvPr>
          <p:cNvSpPr/>
          <p:nvPr/>
        </p:nvSpPr>
        <p:spPr>
          <a:xfrm>
            <a:off x="4859511" y="484774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F2655572-A824-7142-B5B4-5C02A8C2696E}"/>
              </a:ext>
            </a:extLst>
          </p:cNvPr>
          <p:cNvSpPr/>
          <p:nvPr/>
        </p:nvSpPr>
        <p:spPr>
          <a:xfrm>
            <a:off x="4802809" y="515783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7F6F6D9-3A67-8442-BBF2-FAC01EDC6A8B}"/>
              </a:ext>
            </a:extLst>
          </p:cNvPr>
          <p:cNvSpPr/>
          <p:nvPr/>
        </p:nvSpPr>
        <p:spPr>
          <a:xfrm>
            <a:off x="5138660" y="511159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42485417-976F-C349-8024-373C53A65F6C}"/>
              </a:ext>
            </a:extLst>
          </p:cNvPr>
          <p:cNvSpPr/>
          <p:nvPr/>
        </p:nvSpPr>
        <p:spPr>
          <a:xfrm>
            <a:off x="4619617" y="454569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22DC617-D708-5144-BC90-C74EC4720A7B}"/>
              </a:ext>
            </a:extLst>
          </p:cNvPr>
          <p:cNvSpPr/>
          <p:nvPr/>
        </p:nvSpPr>
        <p:spPr>
          <a:xfrm>
            <a:off x="5177188" y="464713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94E1630A-F790-2B43-99B3-82D235AAE603}"/>
              </a:ext>
            </a:extLst>
          </p:cNvPr>
          <p:cNvSpPr/>
          <p:nvPr/>
        </p:nvSpPr>
        <p:spPr>
          <a:xfrm>
            <a:off x="4314298" y="467535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55E0D509-799E-8C41-A620-7D5E2DB79F93}"/>
              </a:ext>
            </a:extLst>
          </p:cNvPr>
          <p:cNvSpPr/>
          <p:nvPr/>
        </p:nvSpPr>
        <p:spPr>
          <a:xfrm>
            <a:off x="4706851" y="526612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6F00DF3A-E4FA-5844-9740-CA3EE528B8F0}"/>
              </a:ext>
            </a:extLst>
          </p:cNvPr>
          <p:cNvSpPr/>
          <p:nvPr/>
        </p:nvSpPr>
        <p:spPr>
          <a:xfrm>
            <a:off x="4205144" y="409110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D00AB9F-0F57-054B-B6EA-AABE0BA800AE}"/>
              </a:ext>
            </a:extLst>
          </p:cNvPr>
          <p:cNvSpPr/>
          <p:nvPr/>
        </p:nvSpPr>
        <p:spPr>
          <a:xfrm>
            <a:off x="4331633" y="439403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57AB0C4-7AC1-8E45-ACA7-DA711C919B8B}"/>
              </a:ext>
            </a:extLst>
          </p:cNvPr>
          <p:cNvSpPr/>
          <p:nvPr/>
        </p:nvSpPr>
        <p:spPr>
          <a:xfrm>
            <a:off x="4795428" y="367990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6261832-B81C-424A-9AC9-E86E6DCD56AB}"/>
              </a:ext>
            </a:extLst>
          </p:cNvPr>
          <p:cNvSpPr/>
          <p:nvPr/>
        </p:nvSpPr>
        <p:spPr>
          <a:xfrm>
            <a:off x="4597697" y="415434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A6494C84-384E-A24D-9D7C-2FB87D927861}"/>
              </a:ext>
            </a:extLst>
          </p:cNvPr>
          <p:cNvSpPr/>
          <p:nvPr/>
        </p:nvSpPr>
        <p:spPr>
          <a:xfrm>
            <a:off x="4471208" y="385229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007F6C4C-EEEE-144F-ABA5-ED6A2D9BCBB4}"/>
              </a:ext>
            </a:extLst>
          </p:cNvPr>
          <p:cNvSpPr/>
          <p:nvPr/>
        </p:nvSpPr>
        <p:spPr>
          <a:xfrm>
            <a:off x="5101474" y="397878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1296AA18-BC25-794A-BD88-EBBE778AE162}"/>
              </a:ext>
            </a:extLst>
          </p:cNvPr>
          <p:cNvSpPr/>
          <p:nvPr/>
        </p:nvSpPr>
        <p:spPr>
          <a:xfrm>
            <a:off x="4813602" y="397878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F8DDCDE-6EEE-9845-83AF-300EDBACE33A}"/>
              </a:ext>
            </a:extLst>
          </p:cNvPr>
          <p:cNvSpPr/>
          <p:nvPr/>
        </p:nvSpPr>
        <p:spPr>
          <a:xfrm>
            <a:off x="4756900" y="428888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C19CEADD-5DC2-E14E-83D6-6AE7CD1B6F14}"/>
              </a:ext>
            </a:extLst>
          </p:cNvPr>
          <p:cNvSpPr/>
          <p:nvPr/>
        </p:nvSpPr>
        <p:spPr>
          <a:xfrm>
            <a:off x="5092751" y="424264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FF04AC8-7C2F-ED49-BC6C-45926928E5E8}"/>
              </a:ext>
            </a:extLst>
          </p:cNvPr>
          <p:cNvSpPr/>
          <p:nvPr/>
        </p:nvSpPr>
        <p:spPr>
          <a:xfrm>
            <a:off x="4573708" y="367673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9F8870B-5339-104C-BA16-A92CBCA4F184}"/>
              </a:ext>
            </a:extLst>
          </p:cNvPr>
          <p:cNvSpPr/>
          <p:nvPr/>
        </p:nvSpPr>
        <p:spPr>
          <a:xfrm>
            <a:off x="5131279" y="377817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8363CE5-8717-344B-831E-5ECC03133D80}"/>
              </a:ext>
            </a:extLst>
          </p:cNvPr>
          <p:cNvSpPr/>
          <p:nvPr/>
        </p:nvSpPr>
        <p:spPr>
          <a:xfrm>
            <a:off x="4268389" y="380639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D58415C-81C9-2E48-9D9B-2BFA16586E15}"/>
              </a:ext>
            </a:extLst>
          </p:cNvPr>
          <p:cNvSpPr/>
          <p:nvPr/>
        </p:nvSpPr>
        <p:spPr>
          <a:xfrm>
            <a:off x="4660942" y="439717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1B05325F-2197-3E40-99DC-C01C5D023171}"/>
              </a:ext>
            </a:extLst>
          </p:cNvPr>
          <p:cNvSpPr/>
          <p:nvPr/>
        </p:nvSpPr>
        <p:spPr>
          <a:xfrm>
            <a:off x="4963558" y="469202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C31C550B-7CA6-2B48-B0CF-3B27E809354D}"/>
              </a:ext>
            </a:extLst>
          </p:cNvPr>
          <p:cNvSpPr/>
          <p:nvPr/>
        </p:nvSpPr>
        <p:spPr>
          <a:xfrm>
            <a:off x="5090047" y="499496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A3AC74B-1345-C14C-B824-3402C464042E}"/>
              </a:ext>
            </a:extLst>
          </p:cNvPr>
          <p:cNvSpPr/>
          <p:nvPr/>
        </p:nvSpPr>
        <p:spPr>
          <a:xfrm>
            <a:off x="5553842" y="428083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0ED4934-5794-084F-A1DA-D1A19C89D1B8}"/>
              </a:ext>
            </a:extLst>
          </p:cNvPr>
          <p:cNvSpPr/>
          <p:nvPr/>
        </p:nvSpPr>
        <p:spPr>
          <a:xfrm>
            <a:off x="5356111" y="475527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8F843D11-D98E-B442-A743-0E6FF0BAD6B3}"/>
              </a:ext>
            </a:extLst>
          </p:cNvPr>
          <p:cNvSpPr/>
          <p:nvPr/>
        </p:nvSpPr>
        <p:spPr>
          <a:xfrm>
            <a:off x="5229622" y="445322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DB5D8B5-0E3C-0D42-A5EB-3D5123111BC5}"/>
              </a:ext>
            </a:extLst>
          </p:cNvPr>
          <p:cNvSpPr/>
          <p:nvPr/>
        </p:nvSpPr>
        <p:spPr>
          <a:xfrm>
            <a:off x="5859888" y="45797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C61F007-ED6B-0047-8772-A71EFC1A3215}"/>
              </a:ext>
            </a:extLst>
          </p:cNvPr>
          <p:cNvSpPr/>
          <p:nvPr/>
        </p:nvSpPr>
        <p:spPr>
          <a:xfrm>
            <a:off x="5572016" y="45797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3CCC377-67D4-974A-B7BE-33703B609685}"/>
              </a:ext>
            </a:extLst>
          </p:cNvPr>
          <p:cNvSpPr/>
          <p:nvPr/>
        </p:nvSpPr>
        <p:spPr>
          <a:xfrm>
            <a:off x="5515314" y="488980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0B7342C2-6582-6E45-94D7-F7F5ECAE27A8}"/>
              </a:ext>
            </a:extLst>
          </p:cNvPr>
          <p:cNvSpPr/>
          <p:nvPr/>
        </p:nvSpPr>
        <p:spPr>
          <a:xfrm>
            <a:off x="5851165" y="484356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CBF2B9F-FEC1-A342-9193-F4D1778DB422}"/>
              </a:ext>
            </a:extLst>
          </p:cNvPr>
          <p:cNvSpPr/>
          <p:nvPr/>
        </p:nvSpPr>
        <p:spPr>
          <a:xfrm>
            <a:off x="5332122" y="427766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5205125A-B681-AA4B-9C19-15537EB56CC2}"/>
              </a:ext>
            </a:extLst>
          </p:cNvPr>
          <p:cNvSpPr/>
          <p:nvPr/>
        </p:nvSpPr>
        <p:spPr>
          <a:xfrm>
            <a:off x="5889693" y="437910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3265DF3B-2CC6-EC44-B5EC-0DD2A28F05E7}"/>
              </a:ext>
            </a:extLst>
          </p:cNvPr>
          <p:cNvSpPr/>
          <p:nvPr/>
        </p:nvSpPr>
        <p:spPr>
          <a:xfrm>
            <a:off x="5026803" y="440732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4D75C5A1-BB60-244D-8CC2-D69FBD04BE0F}"/>
              </a:ext>
            </a:extLst>
          </p:cNvPr>
          <p:cNvSpPr/>
          <p:nvPr/>
        </p:nvSpPr>
        <p:spPr>
          <a:xfrm>
            <a:off x="5419356" y="499809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E9E61B0-8907-9B4A-A002-D700D34A1234}"/>
              </a:ext>
            </a:extLst>
          </p:cNvPr>
          <p:cNvSpPr/>
          <p:nvPr/>
        </p:nvSpPr>
        <p:spPr>
          <a:xfrm>
            <a:off x="5182166" y="362117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13CEA329-7BEB-6443-B01E-EBD19CE75361}"/>
              </a:ext>
            </a:extLst>
          </p:cNvPr>
          <p:cNvSpPr/>
          <p:nvPr/>
        </p:nvSpPr>
        <p:spPr>
          <a:xfrm>
            <a:off x="5308655" y="39241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1EE13AF0-25FF-BF46-8B02-071BA99AD7E2}"/>
              </a:ext>
            </a:extLst>
          </p:cNvPr>
          <p:cNvSpPr/>
          <p:nvPr/>
        </p:nvSpPr>
        <p:spPr>
          <a:xfrm>
            <a:off x="5772450" y="320997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01DB313A-764F-1948-A69E-85AA228DD071}"/>
              </a:ext>
            </a:extLst>
          </p:cNvPr>
          <p:cNvSpPr/>
          <p:nvPr/>
        </p:nvSpPr>
        <p:spPr>
          <a:xfrm>
            <a:off x="5574719" y="368441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5080E3E3-5388-2441-A167-F62B34C0BF68}"/>
              </a:ext>
            </a:extLst>
          </p:cNvPr>
          <p:cNvSpPr/>
          <p:nvPr/>
        </p:nvSpPr>
        <p:spPr>
          <a:xfrm>
            <a:off x="5448230" y="33823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ECBF9B4-8DB5-8E41-AA10-6FC3697110A8}"/>
              </a:ext>
            </a:extLst>
          </p:cNvPr>
          <p:cNvSpPr/>
          <p:nvPr/>
        </p:nvSpPr>
        <p:spPr>
          <a:xfrm>
            <a:off x="6078496" y="350885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D387E260-8AB4-BB46-9B40-B0BBC2499619}"/>
              </a:ext>
            </a:extLst>
          </p:cNvPr>
          <p:cNvSpPr/>
          <p:nvPr/>
        </p:nvSpPr>
        <p:spPr>
          <a:xfrm>
            <a:off x="5790624" y="350885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63327185-01EE-6347-AE51-F43C0937DEF0}"/>
              </a:ext>
            </a:extLst>
          </p:cNvPr>
          <p:cNvSpPr/>
          <p:nvPr/>
        </p:nvSpPr>
        <p:spPr>
          <a:xfrm>
            <a:off x="5733922" y="381895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22D535F2-DFF4-9E40-8A23-10CFBAC3D5D2}"/>
              </a:ext>
            </a:extLst>
          </p:cNvPr>
          <p:cNvSpPr/>
          <p:nvPr/>
        </p:nvSpPr>
        <p:spPr>
          <a:xfrm>
            <a:off x="6069773" y="37727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65E49D14-A5DE-8B44-8764-94F5F5B5BF2C}"/>
              </a:ext>
            </a:extLst>
          </p:cNvPr>
          <p:cNvSpPr/>
          <p:nvPr/>
        </p:nvSpPr>
        <p:spPr>
          <a:xfrm>
            <a:off x="5550730" y="320680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90FB8763-5B0E-5D45-8ED9-4E51743987FC}"/>
              </a:ext>
            </a:extLst>
          </p:cNvPr>
          <p:cNvSpPr/>
          <p:nvPr/>
        </p:nvSpPr>
        <p:spPr>
          <a:xfrm>
            <a:off x="6108301" y="330824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B5EFB6A-6991-0946-8ACE-4AEF5C209B81}"/>
              </a:ext>
            </a:extLst>
          </p:cNvPr>
          <p:cNvSpPr/>
          <p:nvPr/>
        </p:nvSpPr>
        <p:spPr>
          <a:xfrm>
            <a:off x="5245411" y="33364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D97D37E2-1A27-A54E-9C13-C229D6F40BF1}"/>
              </a:ext>
            </a:extLst>
          </p:cNvPr>
          <p:cNvSpPr/>
          <p:nvPr/>
        </p:nvSpPr>
        <p:spPr>
          <a:xfrm>
            <a:off x="5637964" y="392724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60A811E1-F229-F64B-888F-47FDA852EA99}"/>
              </a:ext>
            </a:extLst>
          </p:cNvPr>
          <p:cNvSpPr/>
          <p:nvPr/>
        </p:nvSpPr>
        <p:spPr>
          <a:xfrm>
            <a:off x="3696643" y="401665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E41CF785-B7A5-7543-A575-A5FA8B3E1EC9}"/>
              </a:ext>
            </a:extLst>
          </p:cNvPr>
          <p:cNvSpPr/>
          <p:nvPr/>
        </p:nvSpPr>
        <p:spPr>
          <a:xfrm>
            <a:off x="3823132" y="431959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64D78D01-0A30-3B49-B19E-0EA918C1574C}"/>
              </a:ext>
            </a:extLst>
          </p:cNvPr>
          <p:cNvSpPr/>
          <p:nvPr/>
        </p:nvSpPr>
        <p:spPr>
          <a:xfrm>
            <a:off x="4286927" y="360546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5205CC45-F625-3B41-948E-FC2AF6220876}"/>
              </a:ext>
            </a:extLst>
          </p:cNvPr>
          <p:cNvSpPr/>
          <p:nvPr/>
        </p:nvSpPr>
        <p:spPr>
          <a:xfrm>
            <a:off x="4089196" y="407990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EDEA7724-4AC7-874A-90F7-1FFACBD02246}"/>
              </a:ext>
            </a:extLst>
          </p:cNvPr>
          <p:cNvSpPr/>
          <p:nvPr/>
        </p:nvSpPr>
        <p:spPr>
          <a:xfrm>
            <a:off x="3962707" y="377785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F7840F38-D920-B546-AE03-F7E0ABD37747}"/>
              </a:ext>
            </a:extLst>
          </p:cNvPr>
          <p:cNvSpPr/>
          <p:nvPr/>
        </p:nvSpPr>
        <p:spPr>
          <a:xfrm>
            <a:off x="4592973" y="390434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A3B7108-959B-7449-A280-B41A444E8CCD}"/>
              </a:ext>
            </a:extLst>
          </p:cNvPr>
          <p:cNvSpPr/>
          <p:nvPr/>
        </p:nvSpPr>
        <p:spPr>
          <a:xfrm>
            <a:off x="4305101" y="390434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3D96C31D-044A-8D4B-8FDE-56F1DAF7AFF8}"/>
              </a:ext>
            </a:extLst>
          </p:cNvPr>
          <p:cNvSpPr/>
          <p:nvPr/>
        </p:nvSpPr>
        <p:spPr>
          <a:xfrm>
            <a:off x="4248399" y="421443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65C24E91-0C7A-DA47-A6A5-87C8CA88C200}"/>
              </a:ext>
            </a:extLst>
          </p:cNvPr>
          <p:cNvSpPr/>
          <p:nvPr/>
        </p:nvSpPr>
        <p:spPr>
          <a:xfrm>
            <a:off x="4584250" y="416819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9D5EEE62-A82C-0E49-8029-23C95DF85CCB}"/>
              </a:ext>
            </a:extLst>
          </p:cNvPr>
          <p:cNvSpPr/>
          <p:nvPr/>
        </p:nvSpPr>
        <p:spPr>
          <a:xfrm>
            <a:off x="4065207" y="360229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F97CC7D-3F80-DB4E-A217-41622C1E9716}"/>
              </a:ext>
            </a:extLst>
          </p:cNvPr>
          <p:cNvSpPr/>
          <p:nvPr/>
        </p:nvSpPr>
        <p:spPr>
          <a:xfrm>
            <a:off x="4622778" y="370373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EC278FC6-119E-9641-843D-0BB041464606}"/>
              </a:ext>
            </a:extLst>
          </p:cNvPr>
          <p:cNvSpPr/>
          <p:nvPr/>
        </p:nvSpPr>
        <p:spPr>
          <a:xfrm>
            <a:off x="3759888" y="373195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0E20FA64-C8FC-1A43-8D34-30CCD2399330}"/>
              </a:ext>
            </a:extLst>
          </p:cNvPr>
          <p:cNvSpPr/>
          <p:nvPr/>
        </p:nvSpPr>
        <p:spPr>
          <a:xfrm>
            <a:off x="4152441" y="432272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77EC893C-4BCA-3746-8D4A-3973D507BADB}"/>
              </a:ext>
            </a:extLst>
          </p:cNvPr>
          <p:cNvSpPr/>
          <p:nvPr/>
        </p:nvSpPr>
        <p:spPr>
          <a:xfrm>
            <a:off x="2192006" y="479366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F5B89918-764E-2949-BDAB-B81D869CEF7C}"/>
              </a:ext>
            </a:extLst>
          </p:cNvPr>
          <p:cNvSpPr/>
          <p:nvPr/>
        </p:nvSpPr>
        <p:spPr>
          <a:xfrm>
            <a:off x="2318495" y="509659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8D08D6BA-69AD-704C-9049-70F046ADDE79}"/>
              </a:ext>
            </a:extLst>
          </p:cNvPr>
          <p:cNvSpPr/>
          <p:nvPr/>
        </p:nvSpPr>
        <p:spPr>
          <a:xfrm>
            <a:off x="2782290" y="438247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AF33A83F-1F06-2042-BE3E-491E7A94C8FF}"/>
              </a:ext>
            </a:extLst>
          </p:cNvPr>
          <p:cNvSpPr/>
          <p:nvPr/>
        </p:nvSpPr>
        <p:spPr>
          <a:xfrm>
            <a:off x="2584559" y="48569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CED758B7-6430-3F4E-9F98-A88E7A8CF157}"/>
              </a:ext>
            </a:extLst>
          </p:cNvPr>
          <p:cNvSpPr/>
          <p:nvPr/>
        </p:nvSpPr>
        <p:spPr>
          <a:xfrm>
            <a:off x="2458070" y="455485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AF7EBC9D-B064-884F-B31E-ACAEDA804C28}"/>
              </a:ext>
            </a:extLst>
          </p:cNvPr>
          <p:cNvSpPr/>
          <p:nvPr/>
        </p:nvSpPr>
        <p:spPr>
          <a:xfrm>
            <a:off x="3088336" y="468134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FF2C0E75-2D1B-8D43-9B97-0F62FFFA442C}"/>
              </a:ext>
            </a:extLst>
          </p:cNvPr>
          <p:cNvSpPr/>
          <p:nvPr/>
        </p:nvSpPr>
        <p:spPr>
          <a:xfrm>
            <a:off x="2800464" y="468134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4732973B-7BD3-5644-B195-8C6DF7DB1DF1}"/>
              </a:ext>
            </a:extLst>
          </p:cNvPr>
          <p:cNvSpPr/>
          <p:nvPr/>
        </p:nvSpPr>
        <p:spPr>
          <a:xfrm>
            <a:off x="2743762" y="499144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1E663B46-54C4-BF4B-AD85-C6EED341E2C5}"/>
              </a:ext>
            </a:extLst>
          </p:cNvPr>
          <p:cNvSpPr/>
          <p:nvPr/>
        </p:nvSpPr>
        <p:spPr>
          <a:xfrm>
            <a:off x="3079613" y="494520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93504B38-3637-C74E-ACF1-E53AE19A9DD0}"/>
              </a:ext>
            </a:extLst>
          </p:cNvPr>
          <p:cNvSpPr/>
          <p:nvPr/>
        </p:nvSpPr>
        <p:spPr>
          <a:xfrm>
            <a:off x="2560570" y="437930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53A4F984-4BFF-C847-9103-BCD15825C4E9}"/>
              </a:ext>
            </a:extLst>
          </p:cNvPr>
          <p:cNvSpPr/>
          <p:nvPr/>
        </p:nvSpPr>
        <p:spPr>
          <a:xfrm>
            <a:off x="3118141" y="448074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6F4F95A-6F4D-F94A-B993-2326FB858885}"/>
              </a:ext>
            </a:extLst>
          </p:cNvPr>
          <p:cNvSpPr/>
          <p:nvPr/>
        </p:nvSpPr>
        <p:spPr>
          <a:xfrm>
            <a:off x="2255251" y="450895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467402D8-5470-0645-849F-6FEF4B90C853}"/>
              </a:ext>
            </a:extLst>
          </p:cNvPr>
          <p:cNvSpPr/>
          <p:nvPr/>
        </p:nvSpPr>
        <p:spPr>
          <a:xfrm>
            <a:off x="2647804" y="509973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89ED177F-BF5D-7A44-89FB-B4368A66144D}"/>
              </a:ext>
            </a:extLst>
          </p:cNvPr>
          <p:cNvCxnSpPr/>
          <p:nvPr/>
        </p:nvCxnSpPr>
        <p:spPr>
          <a:xfrm flipV="1">
            <a:off x="2318495" y="3210290"/>
            <a:ext cx="4220528" cy="2351932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622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3E08-107E-E148-9B55-EFAF7426F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Use Multiple Predictors: Simpson’s Paradox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B5B6A-4155-054D-849C-8AC710EC4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5366"/>
            <a:ext cx="8229600" cy="1079205"/>
          </a:xfrm>
        </p:spPr>
        <p:txBody>
          <a:bodyPr/>
          <a:lstStyle/>
          <a:p>
            <a:r>
              <a:rPr lang="en-US" dirty="0">
                <a:latin typeface="Avenir" panose="02000503020000020003" pitchFamily="2" charset="0"/>
              </a:rPr>
              <a:t>Classic Problem: Does having more native species hinder invasive species success?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B5CAECB-8989-3241-AC26-ACE92FA02B54}"/>
              </a:ext>
            </a:extLst>
          </p:cNvPr>
          <p:cNvGrpSpPr/>
          <p:nvPr/>
        </p:nvGrpSpPr>
        <p:grpSpPr>
          <a:xfrm>
            <a:off x="183562" y="2735375"/>
            <a:ext cx="5270941" cy="4122625"/>
            <a:chOff x="1501999" y="2679405"/>
            <a:chExt cx="5270941" cy="41226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63CBCA-F084-7E42-8F6D-DBF42ABCE4D0}"/>
                </a:ext>
              </a:extLst>
            </p:cNvPr>
            <p:cNvSpPr/>
            <p:nvPr/>
          </p:nvSpPr>
          <p:spPr>
            <a:xfrm>
              <a:off x="1871330" y="2679405"/>
              <a:ext cx="4901610" cy="3753293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485385F-9F8D-6C4A-A5C4-45E8A584C8C8}"/>
                </a:ext>
              </a:extLst>
            </p:cNvPr>
            <p:cNvSpPr txBox="1"/>
            <p:nvPr/>
          </p:nvSpPr>
          <p:spPr>
            <a:xfrm>
              <a:off x="3117895" y="6432698"/>
              <a:ext cx="24084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Native Species Richness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CE248F-0FF4-164D-8B04-E14A4823BA2E}"/>
                </a:ext>
              </a:extLst>
            </p:cNvPr>
            <p:cNvSpPr txBox="1"/>
            <p:nvPr/>
          </p:nvSpPr>
          <p:spPr>
            <a:xfrm rot="16200000">
              <a:off x="411251" y="4371384"/>
              <a:ext cx="2550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Invasive Species Richness</a:t>
              </a: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ECBDFAD0-527F-2244-A8AB-D21B4C52851D}"/>
              </a:ext>
            </a:extLst>
          </p:cNvPr>
          <p:cNvSpPr/>
          <p:nvPr/>
        </p:nvSpPr>
        <p:spPr>
          <a:xfrm>
            <a:off x="1139728" y="552870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5DE28F-6BD6-B149-A676-96B5E86AD4F9}"/>
              </a:ext>
            </a:extLst>
          </p:cNvPr>
          <p:cNvSpPr/>
          <p:nvPr/>
        </p:nvSpPr>
        <p:spPr>
          <a:xfrm>
            <a:off x="1266217" y="583163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264DB2B-E571-804F-A4B5-2524A40565CB}"/>
              </a:ext>
            </a:extLst>
          </p:cNvPr>
          <p:cNvSpPr/>
          <p:nvPr/>
        </p:nvSpPr>
        <p:spPr>
          <a:xfrm>
            <a:off x="1730012" y="51175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68409C8-DC92-4D42-BB97-37F714559361}"/>
              </a:ext>
            </a:extLst>
          </p:cNvPr>
          <p:cNvSpPr/>
          <p:nvPr/>
        </p:nvSpPr>
        <p:spPr>
          <a:xfrm>
            <a:off x="1532281" y="559194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F452E73-97E5-CE4F-B8D7-F5155716A8F6}"/>
              </a:ext>
            </a:extLst>
          </p:cNvPr>
          <p:cNvSpPr/>
          <p:nvPr/>
        </p:nvSpPr>
        <p:spPr>
          <a:xfrm>
            <a:off x="1405792" y="528989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057D670-BB0B-7449-AC09-5906425FDB7E}"/>
              </a:ext>
            </a:extLst>
          </p:cNvPr>
          <p:cNvSpPr/>
          <p:nvPr/>
        </p:nvSpPr>
        <p:spPr>
          <a:xfrm>
            <a:off x="2036058" y="541638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67AB75D-89B6-C246-92F6-FF9FA2A3C0F8}"/>
              </a:ext>
            </a:extLst>
          </p:cNvPr>
          <p:cNvSpPr/>
          <p:nvPr/>
        </p:nvSpPr>
        <p:spPr>
          <a:xfrm>
            <a:off x="1748186" y="541638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74C576-CC93-1F4B-B77F-A9EB2E5847D0}"/>
              </a:ext>
            </a:extLst>
          </p:cNvPr>
          <p:cNvSpPr/>
          <p:nvPr/>
        </p:nvSpPr>
        <p:spPr>
          <a:xfrm>
            <a:off x="1691484" y="572648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EC72EDC-C6E2-434B-8061-3E411B2BB209}"/>
              </a:ext>
            </a:extLst>
          </p:cNvPr>
          <p:cNvSpPr/>
          <p:nvPr/>
        </p:nvSpPr>
        <p:spPr>
          <a:xfrm>
            <a:off x="2027335" y="568024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83F4734-A14A-0D42-AC22-CC9C0FBB2C94}"/>
              </a:ext>
            </a:extLst>
          </p:cNvPr>
          <p:cNvSpPr/>
          <p:nvPr/>
        </p:nvSpPr>
        <p:spPr>
          <a:xfrm>
            <a:off x="1508292" y="511434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667F5C-CC46-2949-A664-A20D17B20C9A}"/>
              </a:ext>
            </a:extLst>
          </p:cNvPr>
          <p:cNvSpPr/>
          <p:nvPr/>
        </p:nvSpPr>
        <p:spPr>
          <a:xfrm>
            <a:off x="2065863" y="521578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2F8C109-D71F-C24D-B379-CFAD285643BB}"/>
              </a:ext>
            </a:extLst>
          </p:cNvPr>
          <p:cNvSpPr/>
          <p:nvPr/>
        </p:nvSpPr>
        <p:spPr>
          <a:xfrm>
            <a:off x="1202973" y="524399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042F892-DB33-8A4C-A728-46AD30E9EAF0}"/>
              </a:ext>
            </a:extLst>
          </p:cNvPr>
          <p:cNvSpPr/>
          <p:nvPr/>
        </p:nvSpPr>
        <p:spPr>
          <a:xfrm>
            <a:off x="1595526" y="583477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F757FEA-B982-0747-9A8D-4B2CB788A29B}"/>
              </a:ext>
            </a:extLst>
          </p:cNvPr>
          <p:cNvSpPr/>
          <p:nvPr/>
        </p:nvSpPr>
        <p:spPr>
          <a:xfrm>
            <a:off x="1581619" y="452082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FAEE71F-B7CC-8E4D-8B74-B9D768DC4B4A}"/>
              </a:ext>
            </a:extLst>
          </p:cNvPr>
          <p:cNvSpPr/>
          <p:nvPr/>
        </p:nvSpPr>
        <p:spPr>
          <a:xfrm>
            <a:off x="1708108" y="482375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8E2636A-59E4-8A44-BE96-9C4FD47D196B}"/>
              </a:ext>
            </a:extLst>
          </p:cNvPr>
          <p:cNvSpPr/>
          <p:nvPr/>
        </p:nvSpPr>
        <p:spPr>
          <a:xfrm>
            <a:off x="2171903" y="410963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AB41857-7611-F441-98E9-7C8B72E4AB97}"/>
              </a:ext>
            </a:extLst>
          </p:cNvPr>
          <p:cNvSpPr/>
          <p:nvPr/>
        </p:nvSpPr>
        <p:spPr>
          <a:xfrm>
            <a:off x="1974172" y="458406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39AA027-83E4-7A46-846B-EE0C1937A622}"/>
              </a:ext>
            </a:extLst>
          </p:cNvPr>
          <p:cNvSpPr/>
          <p:nvPr/>
        </p:nvSpPr>
        <p:spPr>
          <a:xfrm>
            <a:off x="1847683" y="428201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162B45C-6052-DF4C-93C5-1D639956E9A1}"/>
              </a:ext>
            </a:extLst>
          </p:cNvPr>
          <p:cNvSpPr/>
          <p:nvPr/>
        </p:nvSpPr>
        <p:spPr>
          <a:xfrm>
            <a:off x="2477949" y="440850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89A9B9-384F-9F4C-A30A-4D7AF824460C}"/>
              </a:ext>
            </a:extLst>
          </p:cNvPr>
          <p:cNvSpPr/>
          <p:nvPr/>
        </p:nvSpPr>
        <p:spPr>
          <a:xfrm>
            <a:off x="2190077" y="440850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44C1325-A1DE-5B42-9C95-9330A2217F64}"/>
              </a:ext>
            </a:extLst>
          </p:cNvPr>
          <p:cNvSpPr/>
          <p:nvPr/>
        </p:nvSpPr>
        <p:spPr>
          <a:xfrm>
            <a:off x="2133375" y="471860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0C2D26D-1BAA-1945-AE9F-C9BF199AB6D8}"/>
              </a:ext>
            </a:extLst>
          </p:cNvPr>
          <p:cNvSpPr/>
          <p:nvPr/>
        </p:nvSpPr>
        <p:spPr>
          <a:xfrm>
            <a:off x="2469226" y="467236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80ADAA5-9A79-774E-AE2E-59F96D4DCC94}"/>
              </a:ext>
            </a:extLst>
          </p:cNvPr>
          <p:cNvSpPr/>
          <p:nvPr/>
        </p:nvSpPr>
        <p:spPr>
          <a:xfrm>
            <a:off x="1950183" y="410646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E62D976-0F5E-A649-A1B3-7309CFEC54D8}"/>
              </a:ext>
            </a:extLst>
          </p:cNvPr>
          <p:cNvSpPr/>
          <p:nvPr/>
        </p:nvSpPr>
        <p:spPr>
          <a:xfrm>
            <a:off x="2507754" y="420790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5928CA8-EE60-5246-9FF2-5769F9DE82A7}"/>
              </a:ext>
            </a:extLst>
          </p:cNvPr>
          <p:cNvSpPr/>
          <p:nvPr/>
        </p:nvSpPr>
        <p:spPr>
          <a:xfrm>
            <a:off x="1644864" y="423611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E4AD57E-0FAD-EB4B-866A-953D6D043D13}"/>
              </a:ext>
            </a:extLst>
          </p:cNvPr>
          <p:cNvSpPr/>
          <p:nvPr/>
        </p:nvSpPr>
        <p:spPr>
          <a:xfrm>
            <a:off x="2037417" y="482689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7E2BC02-6E4B-7A45-8744-C79983C2E52D}"/>
              </a:ext>
            </a:extLst>
          </p:cNvPr>
          <p:cNvSpPr/>
          <p:nvPr/>
        </p:nvSpPr>
        <p:spPr>
          <a:xfrm>
            <a:off x="2028960" y="49702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1A7C781-3936-F14F-9652-A3B5A088D084}"/>
              </a:ext>
            </a:extLst>
          </p:cNvPr>
          <p:cNvSpPr/>
          <p:nvPr/>
        </p:nvSpPr>
        <p:spPr>
          <a:xfrm>
            <a:off x="2155449" y="527314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4DBB7F7-8877-0848-8197-A7BFAA934E3A}"/>
              </a:ext>
            </a:extLst>
          </p:cNvPr>
          <p:cNvSpPr/>
          <p:nvPr/>
        </p:nvSpPr>
        <p:spPr>
          <a:xfrm>
            <a:off x="2619244" y="455901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0480828-A802-7343-96B0-A6ED1F712EBD}"/>
              </a:ext>
            </a:extLst>
          </p:cNvPr>
          <p:cNvSpPr/>
          <p:nvPr/>
        </p:nvSpPr>
        <p:spPr>
          <a:xfrm>
            <a:off x="2421513" y="503345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4693C4C-A53C-DC42-99EF-A257A459A082}"/>
              </a:ext>
            </a:extLst>
          </p:cNvPr>
          <p:cNvSpPr/>
          <p:nvPr/>
        </p:nvSpPr>
        <p:spPr>
          <a:xfrm>
            <a:off x="2295024" y="47314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B48CE1B-F409-BE4B-94F6-8CCDEDF64756}"/>
              </a:ext>
            </a:extLst>
          </p:cNvPr>
          <p:cNvSpPr/>
          <p:nvPr/>
        </p:nvSpPr>
        <p:spPr>
          <a:xfrm>
            <a:off x="2925290" y="485789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318453E9-E8D4-C942-A970-5F1D154C7117}"/>
              </a:ext>
            </a:extLst>
          </p:cNvPr>
          <p:cNvSpPr/>
          <p:nvPr/>
        </p:nvSpPr>
        <p:spPr>
          <a:xfrm>
            <a:off x="2637418" y="485789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2FD9BCC-7EF3-A948-9279-B61B01BF3793}"/>
              </a:ext>
            </a:extLst>
          </p:cNvPr>
          <p:cNvSpPr/>
          <p:nvPr/>
        </p:nvSpPr>
        <p:spPr>
          <a:xfrm>
            <a:off x="2580716" y="516799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6948B82-9CC4-6541-B5B1-AB84588AFD87}"/>
              </a:ext>
            </a:extLst>
          </p:cNvPr>
          <p:cNvSpPr/>
          <p:nvPr/>
        </p:nvSpPr>
        <p:spPr>
          <a:xfrm>
            <a:off x="2916567" y="512174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15A871E-36AB-7843-9B11-F0D8DC4259A0}"/>
              </a:ext>
            </a:extLst>
          </p:cNvPr>
          <p:cNvSpPr/>
          <p:nvPr/>
        </p:nvSpPr>
        <p:spPr>
          <a:xfrm>
            <a:off x="2397524" y="455584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3282D6D-2E44-524C-8E8C-CBB57915093E}"/>
              </a:ext>
            </a:extLst>
          </p:cNvPr>
          <p:cNvSpPr/>
          <p:nvPr/>
        </p:nvSpPr>
        <p:spPr>
          <a:xfrm>
            <a:off x="2955095" y="465728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8FA6FF9-579A-AE4E-994E-E15B963EC868}"/>
              </a:ext>
            </a:extLst>
          </p:cNvPr>
          <p:cNvSpPr/>
          <p:nvPr/>
        </p:nvSpPr>
        <p:spPr>
          <a:xfrm>
            <a:off x="2092205" y="46855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03EC37A-856A-3642-8269-6C9806268A05}"/>
              </a:ext>
            </a:extLst>
          </p:cNvPr>
          <p:cNvSpPr/>
          <p:nvPr/>
        </p:nvSpPr>
        <p:spPr>
          <a:xfrm>
            <a:off x="2484758" y="527628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37F4040-633C-584B-B7C7-B8BF426803E4}"/>
              </a:ext>
            </a:extLst>
          </p:cNvPr>
          <p:cNvSpPr/>
          <p:nvPr/>
        </p:nvSpPr>
        <p:spPr>
          <a:xfrm>
            <a:off x="2932616" y="501602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11A902E-E62A-E54F-B964-EB249B8DDCE1}"/>
              </a:ext>
            </a:extLst>
          </p:cNvPr>
          <p:cNvSpPr/>
          <p:nvPr/>
        </p:nvSpPr>
        <p:spPr>
          <a:xfrm>
            <a:off x="3059105" y="531896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23C29BA-CDD1-A14A-8E70-09451A763809}"/>
              </a:ext>
            </a:extLst>
          </p:cNvPr>
          <p:cNvSpPr/>
          <p:nvPr/>
        </p:nvSpPr>
        <p:spPr>
          <a:xfrm>
            <a:off x="3522900" y="460483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9B57B1E-57BA-DF4A-A871-A872D9A462B3}"/>
              </a:ext>
            </a:extLst>
          </p:cNvPr>
          <p:cNvSpPr/>
          <p:nvPr/>
        </p:nvSpPr>
        <p:spPr>
          <a:xfrm>
            <a:off x="3325169" y="507927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145BD8C-E0C8-5B40-984A-5055F04193DA}"/>
              </a:ext>
            </a:extLst>
          </p:cNvPr>
          <p:cNvSpPr/>
          <p:nvPr/>
        </p:nvSpPr>
        <p:spPr>
          <a:xfrm>
            <a:off x="3198680" y="477722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E75DFF0D-52E9-EA4C-A809-A67AC3225566}"/>
              </a:ext>
            </a:extLst>
          </p:cNvPr>
          <p:cNvSpPr/>
          <p:nvPr/>
        </p:nvSpPr>
        <p:spPr>
          <a:xfrm>
            <a:off x="3828946" y="49037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27CC42C-B542-E241-A340-F662BDCB7DC9}"/>
              </a:ext>
            </a:extLst>
          </p:cNvPr>
          <p:cNvSpPr/>
          <p:nvPr/>
        </p:nvSpPr>
        <p:spPr>
          <a:xfrm>
            <a:off x="3541074" y="49037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F2655572-A824-7142-B5B4-5C02A8C2696E}"/>
              </a:ext>
            </a:extLst>
          </p:cNvPr>
          <p:cNvSpPr/>
          <p:nvPr/>
        </p:nvSpPr>
        <p:spPr>
          <a:xfrm>
            <a:off x="3484372" y="521380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7F6F6D9-3A67-8442-BBF2-FAC01EDC6A8B}"/>
              </a:ext>
            </a:extLst>
          </p:cNvPr>
          <p:cNvSpPr/>
          <p:nvPr/>
        </p:nvSpPr>
        <p:spPr>
          <a:xfrm>
            <a:off x="3820223" y="516756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42485417-976F-C349-8024-373C53A65F6C}"/>
              </a:ext>
            </a:extLst>
          </p:cNvPr>
          <p:cNvSpPr/>
          <p:nvPr/>
        </p:nvSpPr>
        <p:spPr>
          <a:xfrm>
            <a:off x="3301180" y="460166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22DC617-D708-5144-BC90-C74EC4720A7B}"/>
              </a:ext>
            </a:extLst>
          </p:cNvPr>
          <p:cNvSpPr/>
          <p:nvPr/>
        </p:nvSpPr>
        <p:spPr>
          <a:xfrm>
            <a:off x="3858751" y="470310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94E1630A-F790-2B43-99B3-82D235AAE603}"/>
              </a:ext>
            </a:extLst>
          </p:cNvPr>
          <p:cNvSpPr/>
          <p:nvPr/>
        </p:nvSpPr>
        <p:spPr>
          <a:xfrm>
            <a:off x="2995861" y="473132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55E0D509-799E-8C41-A620-7D5E2DB79F93}"/>
              </a:ext>
            </a:extLst>
          </p:cNvPr>
          <p:cNvSpPr/>
          <p:nvPr/>
        </p:nvSpPr>
        <p:spPr>
          <a:xfrm>
            <a:off x="3388414" y="532209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6F00DF3A-E4FA-5844-9740-CA3EE528B8F0}"/>
              </a:ext>
            </a:extLst>
          </p:cNvPr>
          <p:cNvSpPr/>
          <p:nvPr/>
        </p:nvSpPr>
        <p:spPr>
          <a:xfrm>
            <a:off x="2886707" y="414707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D00AB9F-0F57-054B-B6EA-AABE0BA800AE}"/>
              </a:ext>
            </a:extLst>
          </p:cNvPr>
          <p:cNvSpPr/>
          <p:nvPr/>
        </p:nvSpPr>
        <p:spPr>
          <a:xfrm>
            <a:off x="3013196" y="44500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57AB0C4-7AC1-8E45-ACA7-DA711C919B8B}"/>
              </a:ext>
            </a:extLst>
          </p:cNvPr>
          <p:cNvSpPr/>
          <p:nvPr/>
        </p:nvSpPr>
        <p:spPr>
          <a:xfrm>
            <a:off x="3476991" y="373587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6261832-B81C-424A-9AC9-E86E6DCD56AB}"/>
              </a:ext>
            </a:extLst>
          </p:cNvPr>
          <p:cNvSpPr/>
          <p:nvPr/>
        </p:nvSpPr>
        <p:spPr>
          <a:xfrm>
            <a:off x="3279260" y="421031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A6494C84-384E-A24D-9D7C-2FB87D927861}"/>
              </a:ext>
            </a:extLst>
          </p:cNvPr>
          <p:cNvSpPr/>
          <p:nvPr/>
        </p:nvSpPr>
        <p:spPr>
          <a:xfrm>
            <a:off x="3152771" y="39082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007F6C4C-EEEE-144F-ABA5-ED6A2D9BCBB4}"/>
              </a:ext>
            </a:extLst>
          </p:cNvPr>
          <p:cNvSpPr/>
          <p:nvPr/>
        </p:nvSpPr>
        <p:spPr>
          <a:xfrm>
            <a:off x="3783037" y="403475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1296AA18-BC25-794A-BD88-EBBE778AE162}"/>
              </a:ext>
            </a:extLst>
          </p:cNvPr>
          <p:cNvSpPr/>
          <p:nvPr/>
        </p:nvSpPr>
        <p:spPr>
          <a:xfrm>
            <a:off x="3495165" y="403475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F8DDCDE-6EEE-9845-83AF-300EDBACE33A}"/>
              </a:ext>
            </a:extLst>
          </p:cNvPr>
          <p:cNvSpPr/>
          <p:nvPr/>
        </p:nvSpPr>
        <p:spPr>
          <a:xfrm>
            <a:off x="3438463" y="434485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C19CEADD-5DC2-E14E-83D6-6AE7CD1B6F14}"/>
              </a:ext>
            </a:extLst>
          </p:cNvPr>
          <p:cNvSpPr/>
          <p:nvPr/>
        </p:nvSpPr>
        <p:spPr>
          <a:xfrm>
            <a:off x="3774314" y="42986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FF04AC8-7C2F-ED49-BC6C-45926928E5E8}"/>
              </a:ext>
            </a:extLst>
          </p:cNvPr>
          <p:cNvSpPr/>
          <p:nvPr/>
        </p:nvSpPr>
        <p:spPr>
          <a:xfrm>
            <a:off x="3255271" y="373270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9F8870B-5339-104C-BA16-A92CBCA4F184}"/>
              </a:ext>
            </a:extLst>
          </p:cNvPr>
          <p:cNvSpPr/>
          <p:nvPr/>
        </p:nvSpPr>
        <p:spPr>
          <a:xfrm>
            <a:off x="3812842" y="383414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8363CE5-8717-344B-831E-5ECC03133D80}"/>
              </a:ext>
            </a:extLst>
          </p:cNvPr>
          <p:cNvSpPr/>
          <p:nvPr/>
        </p:nvSpPr>
        <p:spPr>
          <a:xfrm>
            <a:off x="2949952" y="38623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D58415C-81C9-2E48-9D9B-2BFA16586E15}"/>
              </a:ext>
            </a:extLst>
          </p:cNvPr>
          <p:cNvSpPr/>
          <p:nvPr/>
        </p:nvSpPr>
        <p:spPr>
          <a:xfrm>
            <a:off x="3342505" y="445314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1B05325F-2197-3E40-99DC-C01C5D023171}"/>
              </a:ext>
            </a:extLst>
          </p:cNvPr>
          <p:cNvSpPr/>
          <p:nvPr/>
        </p:nvSpPr>
        <p:spPr>
          <a:xfrm>
            <a:off x="3645121" y="474799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C31C550B-7CA6-2B48-B0CF-3B27E809354D}"/>
              </a:ext>
            </a:extLst>
          </p:cNvPr>
          <p:cNvSpPr/>
          <p:nvPr/>
        </p:nvSpPr>
        <p:spPr>
          <a:xfrm>
            <a:off x="3771610" y="505093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A3AC74B-1345-C14C-B824-3402C464042E}"/>
              </a:ext>
            </a:extLst>
          </p:cNvPr>
          <p:cNvSpPr/>
          <p:nvPr/>
        </p:nvSpPr>
        <p:spPr>
          <a:xfrm>
            <a:off x="4235405" y="433680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0ED4934-5794-084F-A1DA-D1A19C89D1B8}"/>
              </a:ext>
            </a:extLst>
          </p:cNvPr>
          <p:cNvSpPr/>
          <p:nvPr/>
        </p:nvSpPr>
        <p:spPr>
          <a:xfrm>
            <a:off x="4037674" y="481124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8F843D11-D98E-B442-A743-0E6FF0BAD6B3}"/>
              </a:ext>
            </a:extLst>
          </p:cNvPr>
          <p:cNvSpPr/>
          <p:nvPr/>
        </p:nvSpPr>
        <p:spPr>
          <a:xfrm>
            <a:off x="3911185" y="450919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DB5D8B5-0E3C-0D42-A5EB-3D5123111BC5}"/>
              </a:ext>
            </a:extLst>
          </p:cNvPr>
          <p:cNvSpPr/>
          <p:nvPr/>
        </p:nvSpPr>
        <p:spPr>
          <a:xfrm>
            <a:off x="4541451" y="463568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C61F007-ED6B-0047-8772-A71EFC1A3215}"/>
              </a:ext>
            </a:extLst>
          </p:cNvPr>
          <p:cNvSpPr/>
          <p:nvPr/>
        </p:nvSpPr>
        <p:spPr>
          <a:xfrm>
            <a:off x="4253579" y="463568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3CCC377-67D4-974A-B7BE-33703B609685}"/>
              </a:ext>
            </a:extLst>
          </p:cNvPr>
          <p:cNvSpPr/>
          <p:nvPr/>
        </p:nvSpPr>
        <p:spPr>
          <a:xfrm>
            <a:off x="4196877" y="494577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0B7342C2-6582-6E45-94D7-F7F5ECAE27A8}"/>
              </a:ext>
            </a:extLst>
          </p:cNvPr>
          <p:cNvSpPr/>
          <p:nvPr/>
        </p:nvSpPr>
        <p:spPr>
          <a:xfrm>
            <a:off x="4532728" y="489953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CBF2B9F-FEC1-A342-9193-F4D1778DB422}"/>
              </a:ext>
            </a:extLst>
          </p:cNvPr>
          <p:cNvSpPr/>
          <p:nvPr/>
        </p:nvSpPr>
        <p:spPr>
          <a:xfrm>
            <a:off x="4013685" y="433363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5205125A-B681-AA4B-9C19-15537EB56CC2}"/>
              </a:ext>
            </a:extLst>
          </p:cNvPr>
          <p:cNvSpPr/>
          <p:nvPr/>
        </p:nvSpPr>
        <p:spPr>
          <a:xfrm>
            <a:off x="4571256" y="443507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3265DF3B-2CC6-EC44-B5EC-0DD2A28F05E7}"/>
              </a:ext>
            </a:extLst>
          </p:cNvPr>
          <p:cNvSpPr/>
          <p:nvPr/>
        </p:nvSpPr>
        <p:spPr>
          <a:xfrm>
            <a:off x="3708366" y="446329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4D75C5A1-BB60-244D-8CC2-D69FBD04BE0F}"/>
              </a:ext>
            </a:extLst>
          </p:cNvPr>
          <p:cNvSpPr/>
          <p:nvPr/>
        </p:nvSpPr>
        <p:spPr>
          <a:xfrm>
            <a:off x="4100919" y="505406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E9E61B0-8907-9B4A-A002-D700D34A1234}"/>
              </a:ext>
            </a:extLst>
          </p:cNvPr>
          <p:cNvSpPr/>
          <p:nvPr/>
        </p:nvSpPr>
        <p:spPr>
          <a:xfrm>
            <a:off x="3863729" y="367714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13CEA329-7BEB-6443-B01E-EBD19CE75361}"/>
              </a:ext>
            </a:extLst>
          </p:cNvPr>
          <p:cNvSpPr/>
          <p:nvPr/>
        </p:nvSpPr>
        <p:spPr>
          <a:xfrm>
            <a:off x="3990218" y="398007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1EE13AF0-25FF-BF46-8B02-071BA99AD7E2}"/>
              </a:ext>
            </a:extLst>
          </p:cNvPr>
          <p:cNvSpPr/>
          <p:nvPr/>
        </p:nvSpPr>
        <p:spPr>
          <a:xfrm>
            <a:off x="4454013" y="326594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01DB313A-764F-1948-A69E-85AA228DD071}"/>
              </a:ext>
            </a:extLst>
          </p:cNvPr>
          <p:cNvSpPr/>
          <p:nvPr/>
        </p:nvSpPr>
        <p:spPr>
          <a:xfrm>
            <a:off x="4256282" y="374038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5080E3E3-5388-2441-A167-F62B34C0BF68}"/>
              </a:ext>
            </a:extLst>
          </p:cNvPr>
          <p:cNvSpPr/>
          <p:nvPr/>
        </p:nvSpPr>
        <p:spPr>
          <a:xfrm>
            <a:off x="4129793" y="343833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ECBF9B4-8DB5-8E41-AA10-6FC3697110A8}"/>
              </a:ext>
            </a:extLst>
          </p:cNvPr>
          <p:cNvSpPr/>
          <p:nvPr/>
        </p:nvSpPr>
        <p:spPr>
          <a:xfrm>
            <a:off x="4760059" y="356482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D387E260-8AB4-BB46-9B40-B0BBC2499619}"/>
              </a:ext>
            </a:extLst>
          </p:cNvPr>
          <p:cNvSpPr/>
          <p:nvPr/>
        </p:nvSpPr>
        <p:spPr>
          <a:xfrm>
            <a:off x="4472187" y="356482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63327185-01EE-6347-AE51-F43C0937DEF0}"/>
              </a:ext>
            </a:extLst>
          </p:cNvPr>
          <p:cNvSpPr/>
          <p:nvPr/>
        </p:nvSpPr>
        <p:spPr>
          <a:xfrm>
            <a:off x="4415485" y="387492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22D535F2-DFF4-9E40-8A23-10CFBAC3D5D2}"/>
              </a:ext>
            </a:extLst>
          </p:cNvPr>
          <p:cNvSpPr/>
          <p:nvPr/>
        </p:nvSpPr>
        <p:spPr>
          <a:xfrm>
            <a:off x="4751336" y="382868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65E49D14-A5DE-8B44-8764-94F5F5B5BF2C}"/>
              </a:ext>
            </a:extLst>
          </p:cNvPr>
          <p:cNvSpPr/>
          <p:nvPr/>
        </p:nvSpPr>
        <p:spPr>
          <a:xfrm>
            <a:off x="4232293" y="326277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90FB8763-5B0E-5D45-8ED9-4E51743987FC}"/>
              </a:ext>
            </a:extLst>
          </p:cNvPr>
          <p:cNvSpPr/>
          <p:nvPr/>
        </p:nvSpPr>
        <p:spPr>
          <a:xfrm>
            <a:off x="4789864" y="336421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B5EFB6A-6991-0946-8ACE-4AEF5C209B81}"/>
              </a:ext>
            </a:extLst>
          </p:cNvPr>
          <p:cNvSpPr/>
          <p:nvPr/>
        </p:nvSpPr>
        <p:spPr>
          <a:xfrm>
            <a:off x="3926974" y="339243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D97D37E2-1A27-A54E-9C13-C229D6F40BF1}"/>
              </a:ext>
            </a:extLst>
          </p:cNvPr>
          <p:cNvSpPr/>
          <p:nvPr/>
        </p:nvSpPr>
        <p:spPr>
          <a:xfrm>
            <a:off x="4319527" y="39832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60A811E1-F229-F64B-888F-47FDA852EA99}"/>
              </a:ext>
            </a:extLst>
          </p:cNvPr>
          <p:cNvSpPr/>
          <p:nvPr/>
        </p:nvSpPr>
        <p:spPr>
          <a:xfrm>
            <a:off x="2378206" y="407262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E41CF785-B7A5-7543-A575-A5FA8B3E1EC9}"/>
              </a:ext>
            </a:extLst>
          </p:cNvPr>
          <p:cNvSpPr/>
          <p:nvPr/>
        </p:nvSpPr>
        <p:spPr>
          <a:xfrm>
            <a:off x="2504695" y="437556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64D78D01-0A30-3B49-B19E-0EA918C1574C}"/>
              </a:ext>
            </a:extLst>
          </p:cNvPr>
          <p:cNvSpPr/>
          <p:nvPr/>
        </p:nvSpPr>
        <p:spPr>
          <a:xfrm>
            <a:off x="2968490" y="366143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5205CC45-F625-3B41-948E-FC2AF6220876}"/>
              </a:ext>
            </a:extLst>
          </p:cNvPr>
          <p:cNvSpPr/>
          <p:nvPr/>
        </p:nvSpPr>
        <p:spPr>
          <a:xfrm>
            <a:off x="2770759" y="413587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EDEA7724-4AC7-874A-90F7-1FFACBD02246}"/>
              </a:ext>
            </a:extLst>
          </p:cNvPr>
          <p:cNvSpPr/>
          <p:nvPr/>
        </p:nvSpPr>
        <p:spPr>
          <a:xfrm>
            <a:off x="2644270" y="383382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F7840F38-D920-B546-AE03-F7E0ABD37747}"/>
              </a:ext>
            </a:extLst>
          </p:cNvPr>
          <p:cNvSpPr/>
          <p:nvPr/>
        </p:nvSpPr>
        <p:spPr>
          <a:xfrm>
            <a:off x="3274536" y="396031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A3B7108-959B-7449-A280-B41A444E8CCD}"/>
              </a:ext>
            </a:extLst>
          </p:cNvPr>
          <p:cNvSpPr/>
          <p:nvPr/>
        </p:nvSpPr>
        <p:spPr>
          <a:xfrm>
            <a:off x="2986664" y="396031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3D96C31D-044A-8D4B-8FDE-56F1DAF7AFF8}"/>
              </a:ext>
            </a:extLst>
          </p:cNvPr>
          <p:cNvSpPr/>
          <p:nvPr/>
        </p:nvSpPr>
        <p:spPr>
          <a:xfrm>
            <a:off x="2929962" y="427040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65C24E91-0C7A-DA47-A6A5-87C8CA88C200}"/>
              </a:ext>
            </a:extLst>
          </p:cNvPr>
          <p:cNvSpPr/>
          <p:nvPr/>
        </p:nvSpPr>
        <p:spPr>
          <a:xfrm>
            <a:off x="3265813" y="422416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9D5EEE62-A82C-0E49-8029-23C95DF85CCB}"/>
              </a:ext>
            </a:extLst>
          </p:cNvPr>
          <p:cNvSpPr/>
          <p:nvPr/>
        </p:nvSpPr>
        <p:spPr>
          <a:xfrm>
            <a:off x="2746770" y="365826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F97CC7D-3F80-DB4E-A217-41622C1E9716}"/>
              </a:ext>
            </a:extLst>
          </p:cNvPr>
          <p:cNvSpPr/>
          <p:nvPr/>
        </p:nvSpPr>
        <p:spPr>
          <a:xfrm>
            <a:off x="3304341" y="375970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EC278FC6-119E-9641-843D-0BB041464606}"/>
              </a:ext>
            </a:extLst>
          </p:cNvPr>
          <p:cNvSpPr/>
          <p:nvPr/>
        </p:nvSpPr>
        <p:spPr>
          <a:xfrm>
            <a:off x="2441451" y="378792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0E20FA64-C8FC-1A43-8D34-30CCD2399330}"/>
              </a:ext>
            </a:extLst>
          </p:cNvPr>
          <p:cNvSpPr/>
          <p:nvPr/>
        </p:nvSpPr>
        <p:spPr>
          <a:xfrm>
            <a:off x="2834004" y="437869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77EC893C-4BCA-3746-8D4A-3973D507BADB}"/>
              </a:ext>
            </a:extLst>
          </p:cNvPr>
          <p:cNvSpPr/>
          <p:nvPr/>
        </p:nvSpPr>
        <p:spPr>
          <a:xfrm>
            <a:off x="873569" y="484963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F5B89918-764E-2949-BDAB-B81D869CEF7C}"/>
              </a:ext>
            </a:extLst>
          </p:cNvPr>
          <p:cNvSpPr/>
          <p:nvPr/>
        </p:nvSpPr>
        <p:spPr>
          <a:xfrm>
            <a:off x="1000058" y="51525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8D08D6BA-69AD-704C-9049-70F046ADDE79}"/>
              </a:ext>
            </a:extLst>
          </p:cNvPr>
          <p:cNvSpPr/>
          <p:nvPr/>
        </p:nvSpPr>
        <p:spPr>
          <a:xfrm>
            <a:off x="1463853" y="443844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AF33A83F-1F06-2042-BE3E-491E7A94C8FF}"/>
              </a:ext>
            </a:extLst>
          </p:cNvPr>
          <p:cNvSpPr/>
          <p:nvPr/>
        </p:nvSpPr>
        <p:spPr>
          <a:xfrm>
            <a:off x="1266122" y="491287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CED758B7-6430-3F4E-9F98-A88E7A8CF157}"/>
              </a:ext>
            </a:extLst>
          </p:cNvPr>
          <p:cNvSpPr/>
          <p:nvPr/>
        </p:nvSpPr>
        <p:spPr>
          <a:xfrm>
            <a:off x="1139633" y="461082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AF7EBC9D-B064-884F-B31E-ACAEDA804C28}"/>
              </a:ext>
            </a:extLst>
          </p:cNvPr>
          <p:cNvSpPr/>
          <p:nvPr/>
        </p:nvSpPr>
        <p:spPr>
          <a:xfrm>
            <a:off x="1769899" y="473731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FF2C0E75-2D1B-8D43-9B97-0F62FFFA442C}"/>
              </a:ext>
            </a:extLst>
          </p:cNvPr>
          <p:cNvSpPr/>
          <p:nvPr/>
        </p:nvSpPr>
        <p:spPr>
          <a:xfrm>
            <a:off x="1482027" y="473731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4732973B-7BD3-5644-B195-8C6DF7DB1DF1}"/>
              </a:ext>
            </a:extLst>
          </p:cNvPr>
          <p:cNvSpPr/>
          <p:nvPr/>
        </p:nvSpPr>
        <p:spPr>
          <a:xfrm>
            <a:off x="1425325" y="50474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1E663B46-54C4-BF4B-AD85-C6EED341E2C5}"/>
              </a:ext>
            </a:extLst>
          </p:cNvPr>
          <p:cNvSpPr/>
          <p:nvPr/>
        </p:nvSpPr>
        <p:spPr>
          <a:xfrm>
            <a:off x="1761176" y="500117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93504B38-3637-C74E-ACF1-E53AE19A9DD0}"/>
              </a:ext>
            </a:extLst>
          </p:cNvPr>
          <p:cNvSpPr/>
          <p:nvPr/>
        </p:nvSpPr>
        <p:spPr>
          <a:xfrm>
            <a:off x="1242133" y="443527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53A4F984-4BFF-C847-9103-BCD15825C4E9}"/>
              </a:ext>
            </a:extLst>
          </p:cNvPr>
          <p:cNvSpPr/>
          <p:nvPr/>
        </p:nvSpPr>
        <p:spPr>
          <a:xfrm>
            <a:off x="1799704" y="45367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6F4F95A-6F4D-F94A-B993-2326FB858885}"/>
              </a:ext>
            </a:extLst>
          </p:cNvPr>
          <p:cNvSpPr/>
          <p:nvPr/>
        </p:nvSpPr>
        <p:spPr>
          <a:xfrm>
            <a:off x="936814" y="456492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467402D8-5470-0645-849F-6FEF4B90C853}"/>
              </a:ext>
            </a:extLst>
          </p:cNvPr>
          <p:cNvSpPr/>
          <p:nvPr/>
        </p:nvSpPr>
        <p:spPr>
          <a:xfrm>
            <a:off x="1329367" y="515570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89ED177F-BF5D-7A44-89FB-B4368A66144D}"/>
              </a:ext>
            </a:extLst>
          </p:cNvPr>
          <p:cNvCxnSpPr/>
          <p:nvPr/>
        </p:nvCxnSpPr>
        <p:spPr>
          <a:xfrm flipV="1">
            <a:off x="1000058" y="3266260"/>
            <a:ext cx="4220528" cy="2351932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CF649F49-28B5-A14C-BB7C-95BE1ADD3352}"/>
              </a:ext>
            </a:extLst>
          </p:cNvPr>
          <p:cNvSpPr txBox="1"/>
          <p:nvPr/>
        </p:nvSpPr>
        <p:spPr>
          <a:xfrm>
            <a:off x="5675313" y="5461708"/>
            <a:ext cx="331853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Invasive Richness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157C54D3-F399-9F43-8523-2FF9283D014F}"/>
              </a:ext>
            </a:extLst>
          </p:cNvPr>
          <p:cNvSpPr txBox="1"/>
          <p:nvPr/>
        </p:nvSpPr>
        <p:spPr>
          <a:xfrm>
            <a:off x="5791523" y="2779444"/>
            <a:ext cx="307526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Native Richness</a:t>
            </a:r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8792D2AA-F8A9-DD45-9E14-6D5159A1904B}"/>
              </a:ext>
            </a:extLst>
          </p:cNvPr>
          <p:cNvCxnSpPr>
            <a:cxnSpLocks/>
            <a:stCxn id="136" idx="2"/>
            <a:endCxn id="134" idx="0"/>
          </p:cNvCxnSpPr>
          <p:nvPr/>
        </p:nvCxnSpPr>
        <p:spPr>
          <a:xfrm>
            <a:off x="7329156" y="3364219"/>
            <a:ext cx="5426" cy="209748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0153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3E08-107E-E148-9B55-EFAF7426F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Use Multiple Predictors: Simpson’s Paradox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B5B6A-4155-054D-849C-8AC710EC4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35366"/>
            <a:ext cx="8229600" cy="1079205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latin typeface="Avenir" panose="02000503020000020003" pitchFamily="2" charset="0"/>
              </a:rPr>
              <a:t>Simpson’s Paradox addresses the influence of </a:t>
            </a:r>
            <a:r>
              <a:rPr lang="en-US" b="1" dirty="0">
                <a:latin typeface="Avenir" panose="02000503020000020003" pitchFamily="2" charset="0"/>
              </a:rPr>
              <a:t>confounders </a:t>
            </a:r>
            <a:r>
              <a:rPr lang="en-US" dirty="0">
                <a:latin typeface="Avenir" panose="02000503020000020003" pitchFamily="2" charset="0"/>
              </a:rPr>
              <a:t>causing flips in signs of relationships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B5CAECB-8989-3241-AC26-ACE92FA02B54}"/>
              </a:ext>
            </a:extLst>
          </p:cNvPr>
          <p:cNvGrpSpPr/>
          <p:nvPr/>
        </p:nvGrpSpPr>
        <p:grpSpPr>
          <a:xfrm>
            <a:off x="183562" y="2735375"/>
            <a:ext cx="5270941" cy="4122625"/>
            <a:chOff x="1501999" y="2679405"/>
            <a:chExt cx="5270941" cy="41226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63CBCA-F084-7E42-8F6D-DBF42ABCE4D0}"/>
                </a:ext>
              </a:extLst>
            </p:cNvPr>
            <p:cNvSpPr/>
            <p:nvPr/>
          </p:nvSpPr>
          <p:spPr>
            <a:xfrm>
              <a:off x="1871330" y="2679405"/>
              <a:ext cx="4901610" cy="3753293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485385F-9F8D-6C4A-A5C4-45E8A584C8C8}"/>
                </a:ext>
              </a:extLst>
            </p:cNvPr>
            <p:cNvSpPr txBox="1"/>
            <p:nvPr/>
          </p:nvSpPr>
          <p:spPr>
            <a:xfrm>
              <a:off x="3117895" y="6432698"/>
              <a:ext cx="24084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Native Species Richness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CE248F-0FF4-164D-8B04-E14A4823BA2E}"/>
                </a:ext>
              </a:extLst>
            </p:cNvPr>
            <p:cNvSpPr txBox="1"/>
            <p:nvPr/>
          </p:nvSpPr>
          <p:spPr>
            <a:xfrm rot="16200000">
              <a:off x="411251" y="4371384"/>
              <a:ext cx="2550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Invasive Species Richness</a:t>
              </a: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ECBDFAD0-527F-2244-A8AB-D21B4C52851D}"/>
              </a:ext>
            </a:extLst>
          </p:cNvPr>
          <p:cNvSpPr/>
          <p:nvPr/>
        </p:nvSpPr>
        <p:spPr>
          <a:xfrm>
            <a:off x="1139728" y="552870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5DE28F-6BD6-B149-A676-96B5E86AD4F9}"/>
              </a:ext>
            </a:extLst>
          </p:cNvPr>
          <p:cNvSpPr/>
          <p:nvPr/>
        </p:nvSpPr>
        <p:spPr>
          <a:xfrm>
            <a:off x="1266217" y="583163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264DB2B-E571-804F-A4B5-2524A40565CB}"/>
              </a:ext>
            </a:extLst>
          </p:cNvPr>
          <p:cNvSpPr/>
          <p:nvPr/>
        </p:nvSpPr>
        <p:spPr>
          <a:xfrm>
            <a:off x="1730012" y="51175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68409C8-DC92-4D42-BB97-37F714559361}"/>
              </a:ext>
            </a:extLst>
          </p:cNvPr>
          <p:cNvSpPr/>
          <p:nvPr/>
        </p:nvSpPr>
        <p:spPr>
          <a:xfrm>
            <a:off x="1532281" y="559194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F452E73-97E5-CE4F-B8D7-F5155716A8F6}"/>
              </a:ext>
            </a:extLst>
          </p:cNvPr>
          <p:cNvSpPr/>
          <p:nvPr/>
        </p:nvSpPr>
        <p:spPr>
          <a:xfrm>
            <a:off x="1405792" y="528989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057D670-BB0B-7449-AC09-5906425FDB7E}"/>
              </a:ext>
            </a:extLst>
          </p:cNvPr>
          <p:cNvSpPr/>
          <p:nvPr/>
        </p:nvSpPr>
        <p:spPr>
          <a:xfrm>
            <a:off x="2036058" y="541638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67AB75D-89B6-C246-92F6-FF9FA2A3C0F8}"/>
              </a:ext>
            </a:extLst>
          </p:cNvPr>
          <p:cNvSpPr/>
          <p:nvPr/>
        </p:nvSpPr>
        <p:spPr>
          <a:xfrm>
            <a:off x="1748186" y="541638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74C576-CC93-1F4B-B77F-A9EB2E5847D0}"/>
              </a:ext>
            </a:extLst>
          </p:cNvPr>
          <p:cNvSpPr/>
          <p:nvPr/>
        </p:nvSpPr>
        <p:spPr>
          <a:xfrm>
            <a:off x="1691484" y="572648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EC72EDC-C6E2-434B-8061-3E411B2BB209}"/>
              </a:ext>
            </a:extLst>
          </p:cNvPr>
          <p:cNvSpPr/>
          <p:nvPr/>
        </p:nvSpPr>
        <p:spPr>
          <a:xfrm>
            <a:off x="2027335" y="568024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83F4734-A14A-0D42-AC22-CC9C0FBB2C94}"/>
              </a:ext>
            </a:extLst>
          </p:cNvPr>
          <p:cNvSpPr/>
          <p:nvPr/>
        </p:nvSpPr>
        <p:spPr>
          <a:xfrm>
            <a:off x="1508292" y="511434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D667F5C-CC46-2949-A664-A20D17B20C9A}"/>
              </a:ext>
            </a:extLst>
          </p:cNvPr>
          <p:cNvSpPr/>
          <p:nvPr/>
        </p:nvSpPr>
        <p:spPr>
          <a:xfrm>
            <a:off x="2065863" y="521578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2F8C109-D71F-C24D-B379-CFAD285643BB}"/>
              </a:ext>
            </a:extLst>
          </p:cNvPr>
          <p:cNvSpPr/>
          <p:nvPr/>
        </p:nvSpPr>
        <p:spPr>
          <a:xfrm>
            <a:off x="1202973" y="524399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042F892-DB33-8A4C-A728-46AD30E9EAF0}"/>
              </a:ext>
            </a:extLst>
          </p:cNvPr>
          <p:cNvSpPr/>
          <p:nvPr/>
        </p:nvSpPr>
        <p:spPr>
          <a:xfrm>
            <a:off x="1595526" y="583477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F757FEA-B982-0747-9A8D-4B2CB788A29B}"/>
              </a:ext>
            </a:extLst>
          </p:cNvPr>
          <p:cNvSpPr/>
          <p:nvPr/>
        </p:nvSpPr>
        <p:spPr>
          <a:xfrm>
            <a:off x="1581619" y="452082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FAEE71F-B7CC-8E4D-8B74-B9D768DC4B4A}"/>
              </a:ext>
            </a:extLst>
          </p:cNvPr>
          <p:cNvSpPr/>
          <p:nvPr/>
        </p:nvSpPr>
        <p:spPr>
          <a:xfrm>
            <a:off x="1708108" y="482375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8E2636A-59E4-8A44-BE96-9C4FD47D196B}"/>
              </a:ext>
            </a:extLst>
          </p:cNvPr>
          <p:cNvSpPr/>
          <p:nvPr/>
        </p:nvSpPr>
        <p:spPr>
          <a:xfrm>
            <a:off x="2171903" y="410963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AB41857-7611-F441-98E9-7C8B72E4AB97}"/>
              </a:ext>
            </a:extLst>
          </p:cNvPr>
          <p:cNvSpPr/>
          <p:nvPr/>
        </p:nvSpPr>
        <p:spPr>
          <a:xfrm>
            <a:off x="1974172" y="458406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39AA027-83E4-7A46-846B-EE0C1937A622}"/>
              </a:ext>
            </a:extLst>
          </p:cNvPr>
          <p:cNvSpPr/>
          <p:nvPr/>
        </p:nvSpPr>
        <p:spPr>
          <a:xfrm>
            <a:off x="1847683" y="428201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162B45C-6052-DF4C-93C5-1D639956E9A1}"/>
              </a:ext>
            </a:extLst>
          </p:cNvPr>
          <p:cNvSpPr/>
          <p:nvPr/>
        </p:nvSpPr>
        <p:spPr>
          <a:xfrm>
            <a:off x="2477949" y="440850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89A9B9-384F-9F4C-A30A-4D7AF824460C}"/>
              </a:ext>
            </a:extLst>
          </p:cNvPr>
          <p:cNvSpPr/>
          <p:nvPr/>
        </p:nvSpPr>
        <p:spPr>
          <a:xfrm>
            <a:off x="2190077" y="440850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44C1325-A1DE-5B42-9C95-9330A2217F64}"/>
              </a:ext>
            </a:extLst>
          </p:cNvPr>
          <p:cNvSpPr/>
          <p:nvPr/>
        </p:nvSpPr>
        <p:spPr>
          <a:xfrm>
            <a:off x="2133375" y="471860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0C2D26D-1BAA-1945-AE9F-C9BF199AB6D8}"/>
              </a:ext>
            </a:extLst>
          </p:cNvPr>
          <p:cNvSpPr/>
          <p:nvPr/>
        </p:nvSpPr>
        <p:spPr>
          <a:xfrm>
            <a:off x="2469226" y="467236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80ADAA5-9A79-774E-AE2E-59F96D4DCC94}"/>
              </a:ext>
            </a:extLst>
          </p:cNvPr>
          <p:cNvSpPr/>
          <p:nvPr/>
        </p:nvSpPr>
        <p:spPr>
          <a:xfrm>
            <a:off x="1950183" y="410646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E62D976-0F5E-A649-A1B3-7309CFEC54D8}"/>
              </a:ext>
            </a:extLst>
          </p:cNvPr>
          <p:cNvSpPr/>
          <p:nvPr/>
        </p:nvSpPr>
        <p:spPr>
          <a:xfrm>
            <a:off x="2507754" y="420790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5928CA8-EE60-5246-9FF2-5769F9DE82A7}"/>
              </a:ext>
            </a:extLst>
          </p:cNvPr>
          <p:cNvSpPr/>
          <p:nvPr/>
        </p:nvSpPr>
        <p:spPr>
          <a:xfrm>
            <a:off x="1644864" y="423611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E4AD57E-0FAD-EB4B-866A-953D6D043D13}"/>
              </a:ext>
            </a:extLst>
          </p:cNvPr>
          <p:cNvSpPr/>
          <p:nvPr/>
        </p:nvSpPr>
        <p:spPr>
          <a:xfrm>
            <a:off x="2037417" y="482689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7E2BC02-6E4B-7A45-8744-C79983C2E52D}"/>
              </a:ext>
            </a:extLst>
          </p:cNvPr>
          <p:cNvSpPr/>
          <p:nvPr/>
        </p:nvSpPr>
        <p:spPr>
          <a:xfrm>
            <a:off x="2028960" y="49702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1A7C781-3936-F14F-9652-A3B5A088D084}"/>
              </a:ext>
            </a:extLst>
          </p:cNvPr>
          <p:cNvSpPr/>
          <p:nvPr/>
        </p:nvSpPr>
        <p:spPr>
          <a:xfrm>
            <a:off x="2155449" y="527314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4DBB7F7-8877-0848-8197-A7BFAA934E3A}"/>
              </a:ext>
            </a:extLst>
          </p:cNvPr>
          <p:cNvSpPr/>
          <p:nvPr/>
        </p:nvSpPr>
        <p:spPr>
          <a:xfrm>
            <a:off x="2619244" y="455901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0480828-A802-7343-96B0-A6ED1F712EBD}"/>
              </a:ext>
            </a:extLst>
          </p:cNvPr>
          <p:cNvSpPr/>
          <p:nvPr/>
        </p:nvSpPr>
        <p:spPr>
          <a:xfrm>
            <a:off x="2421513" y="503345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4693C4C-A53C-DC42-99EF-A257A459A082}"/>
              </a:ext>
            </a:extLst>
          </p:cNvPr>
          <p:cNvSpPr/>
          <p:nvPr/>
        </p:nvSpPr>
        <p:spPr>
          <a:xfrm>
            <a:off x="2295024" y="47314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B48CE1B-F409-BE4B-94F6-8CCDEDF64756}"/>
              </a:ext>
            </a:extLst>
          </p:cNvPr>
          <p:cNvSpPr/>
          <p:nvPr/>
        </p:nvSpPr>
        <p:spPr>
          <a:xfrm>
            <a:off x="2925290" y="485789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318453E9-E8D4-C942-A970-5F1D154C7117}"/>
              </a:ext>
            </a:extLst>
          </p:cNvPr>
          <p:cNvSpPr/>
          <p:nvPr/>
        </p:nvSpPr>
        <p:spPr>
          <a:xfrm>
            <a:off x="2637418" y="485789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2FD9BCC-7EF3-A948-9279-B61B01BF3793}"/>
              </a:ext>
            </a:extLst>
          </p:cNvPr>
          <p:cNvSpPr/>
          <p:nvPr/>
        </p:nvSpPr>
        <p:spPr>
          <a:xfrm>
            <a:off x="2580716" y="516799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6948B82-9CC4-6541-B5B1-AB84588AFD87}"/>
              </a:ext>
            </a:extLst>
          </p:cNvPr>
          <p:cNvSpPr/>
          <p:nvPr/>
        </p:nvSpPr>
        <p:spPr>
          <a:xfrm>
            <a:off x="2916567" y="512174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15A871E-36AB-7843-9B11-F0D8DC4259A0}"/>
              </a:ext>
            </a:extLst>
          </p:cNvPr>
          <p:cNvSpPr/>
          <p:nvPr/>
        </p:nvSpPr>
        <p:spPr>
          <a:xfrm>
            <a:off x="2397524" y="455584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3282D6D-2E44-524C-8E8C-CBB57915093E}"/>
              </a:ext>
            </a:extLst>
          </p:cNvPr>
          <p:cNvSpPr/>
          <p:nvPr/>
        </p:nvSpPr>
        <p:spPr>
          <a:xfrm>
            <a:off x="2955095" y="465728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8FA6FF9-579A-AE4E-994E-E15B963EC868}"/>
              </a:ext>
            </a:extLst>
          </p:cNvPr>
          <p:cNvSpPr/>
          <p:nvPr/>
        </p:nvSpPr>
        <p:spPr>
          <a:xfrm>
            <a:off x="2092205" y="46855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03EC37A-856A-3642-8269-6C9806268A05}"/>
              </a:ext>
            </a:extLst>
          </p:cNvPr>
          <p:cNvSpPr/>
          <p:nvPr/>
        </p:nvSpPr>
        <p:spPr>
          <a:xfrm>
            <a:off x="2484758" y="527628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37F4040-633C-584B-B7C7-B8BF426803E4}"/>
              </a:ext>
            </a:extLst>
          </p:cNvPr>
          <p:cNvSpPr/>
          <p:nvPr/>
        </p:nvSpPr>
        <p:spPr>
          <a:xfrm>
            <a:off x="2932616" y="501602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11A902E-E62A-E54F-B964-EB249B8DDCE1}"/>
              </a:ext>
            </a:extLst>
          </p:cNvPr>
          <p:cNvSpPr/>
          <p:nvPr/>
        </p:nvSpPr>
        <p:spPr>
          <a:xfrm>
            <a:off x="3059105" y="531896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23C29BA-CDD1-A14A-8E70-09451A763809}"/>
              </a:ext>
            </a:extLst>
          </p:cNvPr>
          <p:cNvSpPr/>
          <p:nvPr/>
        </p:nvSpPr>
        <p:spPr>
          <a:xfrm>
            <a:off x="3522900" y="460483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9B57B1E-57BA-DF4A-A871-A872D9A462B3}"/>
              </a:ext>
            </a:extLst>
          </p:cNvPr>
          <p:cNvSpPr/>
          <p:nvPr/>
        </p:nvSpPr>
        <p:spPr>
          <a:xfrm>
            <a:off x="3325169" y="507927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145BD8C-E0C8-5B40-984A-5055F04193DA}"/>
              </a:ext>
            </a:extLst>
          </p:cNvPr>
          <p:cNvSpPr/>
          <p:nvPr/>
        </p:nvSpPr>
        <p:spPr>
          <a:xfrm>
            <a:off x="3198680" y="477722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E75DFF0D-52E9-EA4C-A809-A67AC3225566}"/>
              </a:ext>
            </a:extLst>
          </p:cNvPr>
          <p:cNvSpPr/>
          <p:nvPr/>
        </p:nvSpPr>
        <p:spPr>
          <a:xfrm>
            <a:off x="3828946" y="49037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27CC42C-B542-E241-A340-F662BDCB7DC9}"/>
              </a:ext>
            </a:extLst>
          </p:cNvPr>
          <p:cNvSpPr/>
          <p:nvPr/>
        </p:nvSpPr>
        <p:spPr>
          <a:xfrm>
            <a:off x="3541074" y="49037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F2655572-A824-7142-B5B4-5C02A8C2696E}"/>
              </a:ext>
            </a:extLst>
          </p:cNvPr>
          <p:cNvSpPr/>
          <p:nvPr/>
        </p:nvSpPr>
        <p:spPr>
          <a:xfrm>
            <a:off x="3484372" y="521380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7F6F6D9-3A67-8442-BBF2-FAC01EDC6A8B}"/>
              </a:ext>
            </a:extLst>
          </p:cNvPr>
          <p:cNvSpPr/>
          <p:nvPr/>
        </p:nvSpPr>
        <p:spPr>
          <a:xfrm>
            <a:off x="3820223" y="516756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42485417-976F-C349-8024-373C53A65F6C}"/>
              </a:ext>
            </a:extLst>
          </p:cNvPr>
          <p:cNvSpPr/>
          <p:nvPr/>
        </p:nvSpPr>
        <p:spPr>
          <a:xfrm>
            <a:off x="3301180" y="460166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22DC617-D708-5144-BC90-C74EC4720A7B}"/>
              </a:ext>
            </a:extLst>
          </p:cNvPr>
          <p:cNvSpPr/>
          <p:nvPr/>
        </p:nvSpPr>
        <p:spPr>
          <a:xfrm>
            <a:off x="3858751" y="470310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94E1630A-F790-2B43-99B3-82D235AAE603}"/>
              </a:ext>
            </a:extLst>
          </p:cNvPr>
          <p:cNvSpPr/>
          <p:nvPr/>
        </p:nvSpPr>
        <p:spPr>
          <a:xfrm>
            <a:off x="2995861" y="473132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55E0D509-799E-8C41-A620-7D5E2DB79F93}"/>
              </a:ext>
            </a:extLst>
          </p:cNvPr>
          <p:cNvSpPr/>
          <p:nvPr/>
        </p:nvSpPr>
        <p:spPr>
          <a:xfrm>
            <a:off x="3388414" y="532209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6F00DF3A-E4FA-5844-9740-CA3EE528B8F0}"/>
              </a:ext>
            </a:extLst>
          </p:cNvPr>
          <p:cNvSpPr/>
          <p:nvPr/>
        </p:nvSpPr>
        <p:spPr>
          <a:xfrm>
            <a:off x="2886707" y="414707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D00AB9F-0F57-054B-B6EA-AABE0BA800AE}"/>
              </a:ext>
            </a:extLst>
          </p:cNvPr>
          <p:cNvSpPr/>
          <p:nvPr/>
        </p:nvSpPr>
        <p:spPr>
          <a:xfrm>
            <a:off x="3013196" y="445000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57AB0C4-7AC1-8E45-ACA7-DA711C919B8B}"/>
              </a:ext>
            </a:extLst>
          </p:cNvPr>
          <p:cNvSpPr/>
          <p:nvPr/>
        </p:nvSpPr>
        <p:spPr>
          <a:xfrm>
            <a:off x="3476991" y="373587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6261832-B81C-424A-9AC9-E86E6DCD56AB}"/>
              </a:ext>
            </a:extLst>
          </p:cNvPr>
          <p:cNvSpPr/>
          <p:nvPr/>
        </p:nvSpPr>
        <p:spPr>
          <a:xfrm>
            <a:off x="3279260" y="421031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A6494C84-384E-A24D-9D7C-2FB87D927861}"/>
              </a:ext>
            </a:extLst>
          </p:cNvPr>
          <p:cNvSpPr/>
          <p:nvPr/>
        </p:nvSpPr>
        <p:spPr>
          <a:xfrm>
            <a:off x="3152771" y="39082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007F6C4C-EEEE-144F-ABA5-ED6A2D9BCBB4}"/>
              </a:ext>
            </a:extLst>
          </p:cNvPr>
          <p:cNvSpPr/>
          <p:nvPr/>
        </p:nvSpPr>
        <p:spPr>
          <a:xfrm>
            <a:off x="3783037" y="403475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1296AA18-BC25-794A-BD88-EBBE778AE162}"/>
              </a:ext>
            </a:extLst>
          </p:cNvPr>
          <p:cNvSpPr/>
          <p:nvPr/>
        </p:nvSpPr>
        <p:spPr>
          <a:xfrm>
            <a:off x="3495165" y="403475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F8DDCDE-6EEE-9845-83AF-300EDBACE33A}"/>
              </a:ext>
            </a:extLst>
          </p:cNvPr>
          <p:cNvSpPr/>
          <p:nvPr/>
        </p:nvSpPr>
        <p:spPr>
          <a:xfrm>
            <a:off x="3438463" y="434485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C19CEADD-5DC2-E14E-83D6-6AE7CD1B6F14}"/>
              </a:ext>
            </a:extLst>
          </p:cNvPr>
          <p:cNvSpPr/>
          <p:nvPr/>
        </p:nvSpPr>
        <p:spPr>
          <a:xfrm>
            <a:off x="3774314" y="42986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8FF04AC8-7C2F-ED49-BC6C-45926928E5E8}"/>
              </a:ext>
            </a:extLst>
          </p:cNvPr>
          <p:cNvSpPr/>
          <p:nvPr/>
        </p:nvSpPr>
        <p:spPr>
          <a:xfrm>
            <a:off x="3255271" y="373270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9F8870B-5339-104C-BA16-A92CBCA4F184}"/>
              </a:ext>
            </a:extLst>
          </p:cNvPr>
          <p:cNvSpPr/>
          <p:nvPr/>
        </p:nvSpPr>
        <p:spPr>
          <a:xfrm>
            <a:off x="3812842" y="383414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8363CE5-8717-344B-831E-5ECC03133D80}"/>
              </a:ext>
            </a:extLst>
          </p:cNvPr>
          <p:cNvSpPr/>
          <p:nvPr/>
        </p:nvSpPr>
        <p:spPr>
          <a:xfrm>
            <a:off x="2949952" y="38623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ED58415C-81C9-2E48-9D9B-2BFA16586E15}"/>
              </a:ext>
            </a:extLst>
          </p:cNvPr>
          <p:cNvSpPr/>
          <p:nvPr/>
        </p:nvSpPr>
        <p:spPr>
          <a:xfrm>
            <a:off x="3342505" y="445314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1B05325F-2197-3E40-99DC-C01C5D023171}"/>
              </a:ext>
            </a:extLst>
          </p:cNvPr>
          <p:cNvSpPr/>
          <p:nvPr/>
        </p:nvSpPr>
        <p:spPr>
          <a:xfrm>
            <a:off x="3645121" y="474799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C31C550B-7CA6-2B48-B0CF-3B27E809354D}"/>
              </a:ext>
            </a:extLst>
          </p:cNvPr>
          <p:cNvSpPr/>
          <p:nvPr/>
        </p:nvSpPr>
        <p:spPr>
          <a:xfrm>
            <a:off x="3771610" y="505093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DA3AC74B-1345-C14C-B824-3402C464042E}"/>
              </a:ext>
            </a:extLst>
          </p:cNvPr>
          <p:cNvSpPr/>
          <p:nvPr/>
        </p:nvSpPr>
        <p:spPr>
          <a:xfrm>
            <a:off x="4235405" y="433680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0ED4934-5794-084F-A1DA-D1A19C89D1B8}"/>
              </a:ext>
            </a:extLst>
          </p:cNvPr>
          <p:cNvSpPr/>
          <p:nvPr/>
        </p:nvSpPr>
        <p:spPr>
          <a:xfrm>
            <a:off x="4037674" y="481124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8F843D11-D98E-B442-A743-0E6FF0BAD6B3}"/>
              </a:ext>
            </a:extLst>
          </p:cNvPr>
          <p:cNvSpPr/>
          <p:nvPr/>
        </p:nvSpPr>
        <p:spPr>
          <a:xfrm>
            <a:off x="3911185" y="450919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DB5D8B5-0E3C-0D42-A5EB-3D5123111BC5}"/>
              </a:ext>
            </a:extLst>
          </p:cNvPr>
          <p:cNvSpPr/>
          <p:nvPr/>
        </p:nvSpPr>
        <p:spPr>
          <a:xfrm>
            <a:off x="4541451" y="463568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C61F007-ED6B-0047-8772-A71EFC1A3215}"/>
              </a:ext>
            </a:extLst>
          </p:cNvPr>
          <p:cNvSpPr/>
          <p:nvPr/>
        </p:nvSpPr>
        <p:spPr>
          <a:xfrm>
            <a:off x="4253579" y="463568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3CCC377-67D4-974A-B7BE-33703B609685}"/>
              </a:ext>
            </a:extLst>
          </p:cNvPr>
          <p:cNvSpPr/>
          <p:nvPr/>
        </p:nvSpPr>
        <p:spPr>
          <a:xfrm>
            <a:off x="4196877" y="494577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0B7342C2-6582-6E45-94D7-F7F5ECAE27A8}"/>
              </a:ext>
            </a:extLst>
          </p:cNvPr>
          <p:cNvSpPr/>
          <p:nvPr/>
        </p:nvSpPr>
        <p:spPr>
          <a:xfrm>
            <a:off x="4532728" y="489953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CBF2B9F-FEC1-A342-9193-F4D1778DB422}"/>
              </a:ext>
            </a:extLst>
          </p:cNvPr>
          <p:cNvSpPr/>
          <p:nvPr/>
        </p:nvSpPr>
        <p:spPr>
          <a:xfrm>
            <a:off x="4013685" y="433363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5205125A-B681-AA4B-9C19-15537EB56CC2}"/>
              </a:ext>
            </a:extLst>
          </p:cNvPr>
          <p:cNvSpPr/>
          <p:nvPr/>
        </p:nvSpPr>
        <p:spPr>
          <a:xfrm>
            <a:off x="4571256" y="443507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3265DF3B-2CC6-EC44-B5EC-0DD2A28F05E7}"/>
              </a:ext>
            </a:extLst>
          </p:cNvPr>
          <p:cNvSpPr/>
          <p:nvPr/>
        </p:nvSpPr>
        <p:spPr>
          <a:xfrm>
            <a:off x="3708366" y="446329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4D75C5A1-BB60-244D-8CC2-D69FBD04BE0F}"/>
              </a:ext>
            </a:extLst>
          </p:cNvPr>
          <p:cNvSpPr/>
          <p:nvPr/>
        </p:nvSpPr>
        <p:spPr>
          <a:xfrm>
            <a:off x="4100919" y="505406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E9E61B0-8907-9B4A-A002-D700D34A1234}"/>
              </a:ext>
            </a:extLst>
          </p:cNvPr>
          <p:cNvSpPr/>
          <p:nvPr/>
        </p:nvSpPr>
        <p:spPr>
          <a:xfrm>
            <a:off x="3863729" y="367714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13CEA329-7BEB-6443-B01E-EBD19CE75361}"/>
              </a:ext>
            </a:extLst>
          </p:cNvPr>
          <p:cNvSpPr/>
          <p:nvPr/>
        </p:nvSpPr>
        <p:spPr>
          <a:xfrm>
            <a:off x="3990218" y="398007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1EE13AF0-25FF-BF46-8B02-071BA99AD7E2}"/>
              </a:ext>
            </a:extLst>
          </p:cNvPr>
          <p:cNvSpPr/>
          <p:nvPr/>
        </p:nvSpPr>
        <p:spPr>
          <a:xfrm>
            <a:off x="4454013" y="326594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01DB313A-764F-1948-A69E-85AA228DD071}"/>
              </a:ext>
            </a:extLst>
          </p:cNvPr>
          <p:cNvSpPr/>
          <p:nvPr/>
        </p:nvSpPr>
        <p:spPr>
          <a:xfrm>
            <a:off x="4256282" y="374038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5080E3E3-5388-2441-A167-F62B34C0BF68}"/>
              </a:ext>
            </a:extLst>
          </p:cNvPr>
          <p:cNvSpPr/>
          <p:nvPr/>
        </p:nvSpPr>
        <p:spPr>
          <a:xfrm>
            <a:off x="4129793" y="343833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ECBF9B4-8DB5-8E41-AA10-6FC3697110A8}"/>
              </a:ext>
            </a:extLst>
          </p:cNvPr>
          <p:cNvSpPr/>
          <p:nvPr/>
        </p:nvSpPr>
        <p:spPr>
          <a:xfrm>
            <a:off x="4760059" y="356482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D387E260-8AB4-BB46-9B40-B0BBC2499619}"/>
              </a:ext>
            </a:extLst>
          </p:cNvPr>
          <p:cNvSpPr/>
          <p:nvPr/>
        </p:nvSpPr>
        <p:spPr>
          <a:xfrm>
            <a:off x="4472187" y="356482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63327185-01EE-6347-AE51-F43C0937DEF0}"/>
              </a:ext>
            </a:extLst>
          </p:cNvPr>
          <p:cNvSpPr/>
          <p:nvPr/>
        </p:nvSpPr>
        <p:spPr>
          <a:xfrm>
            <a:off x="4415485" y="387492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22D535F2-DFF4-9E40-8A23-10CFBAC3D5D2}"/>
              </a:ext>
            </a:extLst>
          </p:cNvPr>
          <p:cNvSpPr/>
          <p:nvPr/>
        </p:nvSpPr>
        <p:spPr>
          <a:xfrm>
            <a:off x="4751336" y="382868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65E49D14-A5DE-8B44-8764-94F5F5B5BF2C}"/>
              </a:ext>
            </a:extLst>
          </p:cNvPr>
          <p:cNvSpPr/>
          <p:nvPr/>
        </p:nvSpPr>
        <p:spPr>
          <a:xfrm>
            <a:off x="4232293" y="326277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90FB8763-5B0E-5D45-8ED9-4E51743987FC}"/>
              </a:ext>
            </a:extLst>
          </p:cNvPr>
          <p:cNvSpPr/>
          <p:nvPr/>
        </p:nvSpPr>
        <p:spPr>
          <a:xfrm>
            <a:off x="4789864" y="336421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B5EFB6A-6991-0946-8ACE-4AEF5C209B81}"/>
              </a:ext>
            </a:extLst>
          </p:cNvPr>
          <p:cNvSpPr/>
          <p:nvPr/>
        </p:nvSpPr>
        <p:spPr>
          <a:xfrm>
            <a:off x="3926974" y="339243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D97D37E2-1A27-A54E-9C13-C229D6F40BF1}"/>
              </a:ext>
            </a:extLst>
          </p:cNvPr>
          <p:cNvSpPr/>
          <p:nvPr/>
        </p:nvSpPr>
        <p:spPr>
          <a:xfrm>
            <a:off x="4319527" y="39832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60A811E1-F229-F64B-888F-47FDA852EA99}"/>
              </a:ext>
            </a:extLst>
          </p:cNvPr>
          <p:cNvSpPr/>
          <p:nvPr/>
        </p:nvSpPr>
        <p:spPr>
          <a:xfrm>
            <a:off x="2378206" y="4072625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E41CF785-B7A5-7543-A575-A5FA8B3E1EC9}"/>
              </a:ext>
            </a:extLst>
          </p:cNvPr>
          <p:cNvSpPr/>
          <p:nvPr/>
        </p:nvSpPr>
        <p:spPr>
          <a:xfrm>
            <a:off x="2504695" y="437556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64D78D01-0A30-3B49-B19E-0EA918C1574C}"/>
              </a:ext>
            </a:extLst>
          </p:cNvPr>
          <p:cNvSpPr/>
          <p:nvPr/>
        </p:nvSpPr>
        <p:spPr>
          <a:xfrm>
            <a:off x="2968490" y="366143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5205CC45-F625-3B41-948E-FC2AF6220876}"/>
              </a:ext>
            </a:extLst>
          </p:cNvPr>
          <p:cNvSpPr/>
          <p:nvPr/>
        </p:nvSpPr>
        <p:spPr>
          <a:xfrm>
            <a:off x="2770759" y="413587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EDEA7724-4AC7-874A-90F7-1FFACBD02246}"/>
              </a:ext>
            </a:extLst>
          </p:cNvPr>
          <p:cNvSpPr/>
          <p:nvPr/>
        </p:nvSpPr>
        <p:spPr>
          <a:xfrm>
            <a:off x="2644270" y="383382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F7840F38-D920-B546-AE03-F7E0ABD37747}"/>
              </a:ext>
            </a:extLst>
          </p:cNvPr>
          <p:cNvSpPr/>
          <p:nvPr/>
        </p:nvSpPr>
        <p:spPr>
          <a:xfrm>
            <a:off x="3274536" y="396031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8A3B7108-959B-7449-A280-B41A444E8CCD}"/>
              </a:ext>
            </a:extLst>
          </p:cNvPr>
          <p:cNvSpPr/>
          <p:nvPr/>
        </p:nvSpPr>
        <p:spPr>
          <a:xfrm>
            <a:off x="2986664" y="396031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3D96C31D-044A-8D4B-8FDE-56F1DAF7AFF8}"/>
              </a:ext>
            </a:extLst>
          </p:cNvPr>
          <p:cNvSpPr/>
          <p:nvPr/>
        </p:nvSpPr>
        <p:spPr>
          <a:xfrm>
            <a:off x="2929962" y="4270406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65C24E91-0C7A-DA47-A6A5-87C8CA88C200}"/>
              </a:ext>
            </a:extLst>
          </p:cNvPr>
          <p:cNvSpPr/>
          <p:nvPr/>
        </p:nvSpPr>
        <p:spPr>
          <a:xfrm>
            <a:off x="3265813" y="422416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9D5EEE62-A82C-0E49-8029-23C95DF85CCB}"/>
              </a:ext>
            </a:extLst>
          </p:cNvPr>
          <p:cNvSpPr/>
          <p:nvPr/>
        </p:nvSpPr>
        <p:spPr>
          <a:xfrm>
            <a:off x="2746770" y="365826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F97CC7D-3F80-DB4E-A217-41622C1E9716}"/>
              </a:ext>
            </a:extLst>
          </p:cNvPr>
          <p:cNvSpPr/>
          <p:nvPr/>
        </p:nvSpPr>
        <p:spPr>
          <a:xfrm>
            <a:off x="3304341" y="375970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EC278FC6-119E-9641-843D-0BB041464606}"/>
              </a:ext>
            </a:extLst>
          </p:cNvPr>
          <p:cNvSpPr/>
          <p:nvPr/>
        </p:nvSpPr>
        <p:spPr>
          <a:xfrm>
            <a:off x="2441451" y="378792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0E20FA64-C8FC-1A43-8D34-30CCD2399330}"/>
              </a:ext>
            </a:extLst>
          </p:cNvPr>
          <p:cNvSpPr/>
          <p:nvPr/>
        </p:nvSpPr>
        <p:spPr>
          <a:xfrm>
            <a:off x="2834004" y="437869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77EC893C-4BCA-3746-8D4A-3973D507BADB}"/>
              </a:ext>
            </a:extLst>
          </p:cNvPr>
          <p:cNvSpPr/>
          <p:nvPr/>
        </p:nvSpPr>
        <p:spPr>
          <a:xfrm>
            <a:off x="873569" y="4849632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F5B89918-764E-2949-BDAB-B81D869CEF7C}"/>
              </a:ext>
            </a:extLst>
          </p:cNvPr>
          <p:cNvSpPr/>
          <p:nvPr/>
        </p:nvSpPr>
        <p:spPr>
          <a:xfrm>
            <a:off x="1000058" y="515256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8D08D6BA-69AD-704C-9049-70F046ADDE79}"/>
              </a:ext>
            </a:extLst>
          </p:cNvPr>
          <p:cNvSpPr/>
          <p:nvPr/>
        </p:nvSpPr>
        <p:spPr>
          <a:xfrm>
            <a:off x="1463853" y="443844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AF33A83F-1F06-2042-BE3E-491E7A94C8FF}"/>
              </a:ext>
            </a:extLst>
          </p:cNvPr>
          <p:cNvSpPr/>
          <p:nvPr/>
        </p:nvSpPr>
        <p:spPr>
          <a:xfrm>
            <a:off x="1266122" y="4912877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CED758B7-6430-3F4E-9F98-A88E7A8CF157}"/>
              </a:ext>
            </a:extLst>
          </p:cNvPr>
          <p:cNvSpPr/>
          <p:nvPr/>
        </p:nvSpPr>
        <p:spPr>
          <a:xfrm>
            <a:off x="1139633" y="461082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AF7EBC9D-B064-884F-B31E-ACAEDA804C28}"/>
              </a:ext>
            </a:extLst>
          </p:cNvPr>
          <p:cNvSpPr/>
          <p:nvPr/>
        </p:nvSpPr>
        <p:spPr>
          <a:xfrm>
            <a:off x="1769899" y="473731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FF2C0E75-2D1B-8D43-9B97-0F62FFFA442C}"/>
              </a:ext>
            </a:extLst>
          </p:cNvPr>
          <p:cNvSpPr/>
          <p:nvPr/>
        </p:nvSpPr>
        <p:spPr>
          <a:xfrm>
            <a:off x="1482027" y="4737318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4732973B-7BD3-5644-B195-8C6DF7DB1DF1}"/>
              </a:ext>
            </a:extLst>
          </p:cNvPr>
          <p:cNvSpPr/>
          <p:nvPr/>
        </p:nvSpPr>
        <p:spPr>
          <a:xfrm>
            <a:off x="1425325" y="5047413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1E663B46-54C4-BF4B-AD85-C6EED341E2C5}"/>
              </a:ext>
            </a:extLst>
          </p:cNvPr>
          <p:cNvSpPr/>
          <p:nvPr/>
        </p:nvSpPr>
        <p:spPr>
          <a:xfrm>
            <a:off x="1761176" y="5001171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93504B38-3637-C74E-ACF1-E53AE19A9DD0}"/>
              </a:ext>
            </a:extLst>
          </p:cNvPr>
          <p:cNvSpPr/>
          <p:nvPr/>
        </p:nvSpPr>
        <p:spPr>
          <a:xfrm>
            <a:off x="1242133" y="443527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53A4F984-4BFF-C847-9103-BCD15825C4E9}"/>
              </a:ext>
            </a:extLst>
          </p:cNvPr>
          <p:cNvSpPr/>
          <p:nvPr/>
        </p:nvSpPr>
        <p:spPr>
          <a:xfrm>
            <a:off x="1799704" y="4536710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6F4F95A-6F4D-F94A-B993-2326FB858885}"/>
              </a:ext>
            </a:extLst>
          </p:cNvPr>
          <p:cNvSpPr/>
          <p:nvPr/>
        </p:nvSpPr>
        <p:spPr>
          <a:xfrm>
            <a:off x="936814" y="4564929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467402D8-5470-0645-849F-6FEF4B90C853}"/>
              </a:ext>
            </a:extLst>
          </p:cNvPr>
          <p:cNvSpPr/>
          <p:nvPr/>
        </p:nvSpPr>
        <p:spPr>
          <a:xfrm>
            <a:off x="1329367" y="5155704"/>
            <a:ext cx="126489" cy="12648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89ED177F-BF5D-7A44-89FB-B4368A66144D}"/>
              </a:ext>
            </a:extLst>
          </p:cNvPr>
          <p:cNvCxnSpPr>
            <a:cxnSpLocks/>
            <a:stCxn id="16" idx="6"/>
          </p:cNvCxnSpPr>
          <p:nvPr/>
        </p:nvCxnSpPr>
        <p:spPr>
          <a:xfrm flipH="1" flipV="1">
            <a:off x="1000058" y="4460124"/>
            <a:ext cx="1153766" cy="1283362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CF649F49-28B5-A14C-BB7C-95BE1ADD3352}"/>
              </a:ext>
            </a:extLst>
          </p:cNvPr>
          <p:cNvSpPr txBox="1"/>
          <p:nvPr/>
        </p:nvSpPr>
        <p:spPr>
          <a:xfrm>
            <a:off x="5675313" y="5461708"/>
            <a:ext cx="331853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Invasive Richness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157C54D3-F399-9F43-8523-2FF9283D014F}"/>
              </a:ext>
            </a:extLst>
          </p:cNvPr>
          <p:cNvSpPr txBox="1"/>
          <p:nvPr/>
        </p:nvSpPr>
        <p:spPr>
          <a:xfrm>
            <a:off x="5760985" y="2746664"/>
            <a:ext cx="1762021" cy="1077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Native </a:t>
            </a:r>
          </a:p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Richness</a:t>
            </a:r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8792D2AA-F8A9-DD45-9E14-6D5159A1904B}"/>
              </a:ext>
            </a:extLst>
          </p:cNvPr>
          <p:cNvCxnSpPr>
            <a:cxnSpLocks/>
            <a:stCxn id="136" idx="2"/>
            <a:endCxn id="134" idx="0"/>
          </p:cNvCxnSpPr>
          <p:nvPr/>
        </p:nvCxnSpPr>
        <p:spPr>
          <a:xfrm>
            <a:off x="6641996" y="3823882"/>
            <a:ext cx="692586" cy="163782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41B41780-1952-6643-83D7-6423D4A0092F}"/>
              </a:ext>
            </a:extLst>
          </p:cNvPr>
          <p:cNvCxnSpPr>
            <a:cxnSpLocks/>
          </p:cNvCxnSpPr>
          <p:nvPr/>
        </p:nvCxnSpPr>
        <p:spPr>
          <a:xfrm flipH="1" flipV="1">
            <a:off x="1735905" y="4132700"/>
            <a:ext cx="1153766" cy="1283362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9765F7E4-EED6-5E4F-9C75-A0474551CA2D}"/>
              </a:ext>
            </a:extLst>
          </p:cNvPr>
          <p:cNvCxnSpPr>
            <a:cxnSpLocks/>
          </p:cNvCxnSpPr>
          <p:nvPr/>
        </p:nvCxnSpPr>
        <p:spPr>
          <a:xfrm flipH="1" flipV="1">
            <a:off x="2474217" y="3721507"/>
            <a:ext cx="1153766" cy="1283362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08661D7-A375-B44D-BFEB-A53ADACC5BB4}"/>
              </a:ext>
            </a:extLst>
          </p:cNvPr>
          <p:cNvCxnSpPr>
            <a:cxnSpLocks/>
          </p:cNvCxnSpPr>
          <p:nvPr/>
        </p:nvCxnSpPr>
        <p:spPr>
          <a:xfrm flipH="1" flipV="1">
            <a:off x="3433998" y="3342058"/>
            <a:ext cx="1153766" cy="1283362"/>
          </a:xfrm>
          <a:prstGeom prst="line">
            <a:avLst/>
          </a:prstGeom>
          <a:ln w="63500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26AA99A-67EE-A34B-91CC-6260544B04D5}"/>
              </a:ext>
            </a:extLst>
          </p:cNvPr>
          <p:cNvCxnSpPr>
            <a:cxnSpLocks/>
          </p:cNvCxnSpPr>
          <p:nvPr/>
        </p:nvCxnSpPr>
        <p:spPr>
          <a:xfrm flipH="1" flipV="1">
            <a:off x="3936063" y="3028908"/>
            <a:ext cx="1153766" cy="1283362"/>
          </a:xfrm>
          <a:prstGeom prst="line">
            <a:avLst/>
          </a:prstGeom>
          <a:ln w="63500"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21704CE2-3646-D04A-89BC-4C5428A72D0D}"/>
              </a:ext>
            </a:extLst>
          </p:cNvPr>
          <p:cNvSpPr txBox="1"/>
          <p:nvPr/>
        </p:nvSpPr>
        <p:spPr>
          <a:xfrm>
            <a:off x="8211195" y="2992885"/>
            <a:ext cx="881973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Site</a:t>
            </a:r>
          </a:p>
        </p:txBody>
      </p: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BA251478-916A-AD4C-BBEF-5C140B1EA557}"/>
              </a:ext>
            </a:extLst>
          </p:cNvPr>
          <p:cNvCxnSpPr>
            <a:cxnSpLocks/>
            <a:stCxn id="142" idx="1"/>
            <a:endCxn id="136" idx="3"/>
          </p:cNvCxnSpPr>
          <p:nvPr/>
        </p:nvCxnSpPr>
        <p:spPr>
          <a:xfrm flipH="1">
            <a:off x="7523006" y="3285273"/>
            <a:ext cx="68818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ED83DDBB-A230-6D4C-9D55-FEFA78F52F97}"/>
              </a:ext>
            </a:extLst>
          </p:cNvPr>
          <p:cNvCxnSpPr>
            <a:cxnSpLocks/>
            <a:stCxn id="142" idx="2"/>
            <a:endCxn id="134" idx="0"/>
          </p:cNvCxnSpPr>
          <p:nvPr/>
        </p:nvCxnSpPr>
        <p:spPr>
          <a:xfrm flipH="1">
            <a:off x="7334582" y="3577660"/>
            <a:ext cx="1317600" cy="188404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A7F9EBF9-8B9E-0A45-A615-6EE30028C3F8}"/>
              </a:ext>
            </a:extLst>
          </p:cNvPr>
          <p:cNvSpPr txBox="1"/>
          <p:nvPr/>
        </p:nvSpPr>
        <p:spPr>
          <a:xfrm>
            <a:off x="6226214" y="6506931"/>
            <a:ext cx="291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Shea</a:t>
            </a:r>
            <a:r>
              <a:rPr lang="en-US" dirty="0"/>
              <a:t> and Chesson 1998 TREE</a:t>
            </a:r>
          </a:p>
        </p:txBody>
      </p:sp>
    </p:spTree>
    <p:extLst>
      <p:ext uri="{BB962C8B-B14F-4D97-AF65-F5344CB8AC3E}">
        <p14:creationId xmlns:p14="http://schemas.microsoft.com/office/powerpoint/2010/main" val="33013221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21D85-7C3F-3345-AC8E-0B4E7775C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Simpson’s Paradox is Everywhere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4BF61E-91A4-0B4F-AF74-5869C4A10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124" y="1357227"/>
            <a:ext cx="6542806" cy="53051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592420-1727-8444-859E-C6F32EDDD9C1}"/>
              </a:ext>
            </a:extLst>
          </p:cNvPr>
          <p:cNvSpPr txBox="1"/>
          <p:nvPr/>
        </p:nvSpPr>
        <p:spPr>
          <a:xfrm>
            <a:off x="1754370" y="6326953"/>
            <a:ext cx="1350313" cy="251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u="sng" dirty="0">
                <a:hlinkClick r:id="rId3"/>
              </a:rPr>
              <a:t>@infowetrust/Twitter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4454073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D2338-837E-214C-972B-FE5501E6D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But Which Predictors? All? Some? Which?!?!?!?!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D01A97-98BE-E445-A838-E90905C5115E}"/>
              </a:ext>
            </a:extLst>
          </p:cNvPr>
          <p:cNvSpPr txBox="1"/>
          <p:nvPr/>
        </p:nvSpPr>
        <p:spPr>
          <a:xfrm>
            <a:off x="1705826" y="3660336"/>
            <a:ext cx="67037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93EE33-BB47-B74D-B903-9C82A98C13E4}"/>
              </a:ext>
            </a:extLst>
          </p:cNvPr>
          <p:cNvSpPr txBox="1"/>
          <p:nvPr/>
        </p:nvSpPr>
        <p:spPr>
          <a:xfrm>
            <a:off x="3895009" y="3629559"/>
            <a:ext cx="428323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80193F-780C-FF49-B20A-8B898BC85EE6}"/>
              </a:ext>
            </a:extLst>
          </p:cNvPr>
          <p:cNvSpPr txBox="1"/>
          <p:nvPr/>
        </p:nvSpPr>
        <p:spPr>
          <a:xfrm>
            <a:off x="1644039" y="2495645"/>
            <a:ext cx="67037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838BF5-0928-8544-A14F-F33A4AE29090}"/>
              </a:ext>
            </a:extLst>
          </p:cNvPr>
          <p:cNvSpPr txBox="1"/>
          <p:nvPr/>
        </p:nvSpPr>
        <p:spPr>
          <a:xfrm>
            <a:off x="1705827" y="4820168"/>
            <a:ext cx="67037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FA9257-DDE7-4F46-9714-036B43BF4FD7}"/>
              </a:ext>
            </a:extLst>
          </p:cNvPr>
          <p:cNvSpPr txBox="1"/>
          <p:nvPr/>
        </p:nvSpPr>
        <p:spPr>
          <a:xfrm>
            <a:off x="3988144" y="1804838"/>
            <a:ext cx="67037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FD9B57-EFBF-5B4D-BDC3-C44E086174FD}"/>
              </a:ext>
            </a:extLst>
          </p:cNvPr>
          <p:cNvSpPr txBox="1"/>
          <p:nvPr/>
        </p:nvSpPr>
        <p:spPr>
          <a:xfrm>
            <a:off x="6054405" y="2788032"/>
            <a:ext cx="67037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4DA1AC-7ADE-3E44-994C-748FE031E03D}"/>
              </a:ext>
            </a:extLst>
          </p:cNvPr>
          <p:cNvSpPr txBox="1"/>
          <p:nvPr/>
        </p:nvSpPr>
        <p:spPr>
          <a:xfrm>
            <a:off x="6483252" y="4426396"/>
            <a:ext cx="67037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47DB68-AAA4-4C4C-A5B6-ABA1EFDF96C7}"/>
              </a:ext>
            </a:extLst>
          </p:cNvPr>
          <p:cNvSpPr txBox="1"/>
          <p:nvPr/>
        </p:nvSpPr>
        <p:spPr>
          <a:xfrm>
            <a:off x="5719217" y="5619835"/>
            <a:ext cx="67037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17FCCD-0BF9-6149-8320-F9B664B892A6}"/>
              </a:ext>
            </a:extLst>
          </p:cNvPr>
          <p:cNvSpPr txBox="1"/>
          <p:nvPr/>
        </p:nvSpPr>
        <p:spPr>
          <a:xfrm>
            <a:off x="3559821" y="5805155"/>
            <a:ext cx="670376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" panose="02000503020000020003" pitchFamily="2" charset="0"/>
                <a:cs typeface="Calibri Light"/>
              </a:rPr>
              <a:t>X8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8779E8-DA4D-6968-9C72-1A3ACD2DDAA5}"/>
              </a:ext>
            </a:extLst>
          </p:cNvPr>
          <p:cNvSpPr txBox="1"/>
          <p:nvPr/>
        </p:nvSpPr>
        <p:spPr>
          <a:xfrm>
            <a:off x="1217193" y="3657268"/>
            <a:ext cx="688265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You should have had a DAG for this</a:t>
            </a:r>
          </a:p>
        </p:txBody>
      </p:sp>
    </p:spTree>
    <p:extLst>
      <p:ext uri="{BB962C8B-B14F-4D97-AF65-F5344CB8AC3E}">
        <p14:creationId xmlns:p14="http://schemas.microsoft.com/office/powerpoint/2010/main" val="161837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5553E-F47C-1D46-9254-CBE2D7EFE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to Use All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53037-445B-EE4C-B1F5-A6187ECAE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Increased SE on all coefficients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Spurious correlations might give false signals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Including variables that can obfuscate the signal of causation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Including variables that WILL create correlations where there are none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might not KNOW (or have measured) all predictors!!!!!!!!</a:t>
            </a:r>
          </a:p>
        </p:txBody>
      </p:sp>
    </p:spTree>
    <p:extLst>
      <p:ext uri="{BB962C8B-B14F-4D97-AF65-F5344CB8AC3E}">
        <p14:creationId xmlns:p14="http://schemas.microsoft.com/office/powerpoint/2010/main" val="186829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9E16D-1874-E3C0-D4BB-9DDFE46A2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Backdoor Problem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A99EC4-924E-E2E0-CE65-276C150B6F4A}"/>
              </a:ext>
            </a:extLst>
          </p:cNvPr>
          <p:cNvSpPr txBox="1"/>
          <p:nvPr/>
        </p:nvSpPr>
        <p:spPr>
          <a:xfrm>
            <a:off x="1438045" y="5397053"/>
            <a:ext cx="1126655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latin typeface="Calibri Light"/>
                <a:cs typeface="Calibri Light"/>
              </a:rPr>
              <a:t>Driver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77BA55-FD1F-033A-9485-BC07A948CF0B}"/>
              </a:ext>
            </a:extLst>
          </p:cNvPr>
          <p:cNvSpPr txBox="1"/>
          <p:nvPr/>
        </p:nvSpPr>
        <p:spPr>
          <a:xfrm>
            <a:off x="5518503" y="5397053"/>
            <a:ext cx="1663148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latin typeface="Calibri Light"/>
                <a:cs typeface="Calibri Light"/>
              </a:rPr>
              <a:t>Response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4ADCAD1-53A9-E514-0C5B-D929F33717EA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564700" y="5674052"/>
            <a:ext cx="2953803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ED758F1-632F-4027-083D-EA02BCAF7E85}"/>
              </a:ext>
            </a:extLst>
          </p:cNvPr>
          <p:cNvCxnSpPr>
            <a:cxnSpLocks/>
            <a:stCxn id="8" idx="4"/>
            <a:endCxn id="5" idx="0"/>
          </p:cNvCxnSpPr>
          <p:nvPr/>
        </p:nvCxnSpPr>
        <p:spPr>
          <a:xfrm>
            <a:off x="4075693" y="3636155"/>
            <a:ext cx="2274384" cy="176089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552039C2-B129-8DF2-25BA-D1D674B88BAF}"/>
              </a:ext>
            </a:extLst>
          </p:cNvPr>
          <p:cNvSpPr/>
          <p:nvPr/>
        </p:nvSpPr>
        <p:spPr>
          <a:xfrm>
            <a:off x="2001373" y="1818171"/>
            <a:ext cx="4148640" cy="1817984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50" dirty="0"/>
              <a:t>Lots of Things Varying at Level of a Cluster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EC575F1-27DF-C030-BAC0-12BF3ADBA686}"/>
              </a:ext>
            </a:extLst>
          </p:cNvPr>
          <p:cNvCxnSpPr>
            <a:cxnSpLocks/>
            <a:stCxn id="8" idx="4"/>
            <a:endCxn id="4" idx="0"/>
          </p:cNvCxnSpPr>
          <p:nvPr/>
        </p:nvCxnSpPr>
        <p:spPr>
          <a:xfrm flipH="1">
            <a:off x="2001373" y="3636155"/>
            <a:ext cx="2074320" cy="176089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081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31E0-8C78-46DD-48F0-11695F50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Cross-Sectional Designs and Clusters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0ED75A4-83F6-E990-4EA1-B3A86285D5CC}"/>
              </a:ext>
            </a:extLst>
          </p:cNvPr>
          <p:cNvGrpSpPr/>
          <p:nvPr/>
        </p:nvGrpSpPr>
        <p:grpSpPr>
          <a:xfrm>
            <a:off x="194828" y="1881638"/>
            <a:ext cx="4501178" cy="4032729"/>
            <a:chOff x="2159001" y="0"/>
            <a:chExt cx="7654636" cy="68580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22233C0-5EB0-F2EF-C344-8979215BBFD6}"/>
                </a:ext>
              </a:extLst>
            </p:cNvPr>
            <p:cNvSpPr/>
            <p:nvPr/>
          </p:nvSpPr>
          <p:spPr>
            <a:xfrm>
              <a:off x="2159001" y="0"/>
              <a:ext cx="7654636" cy="6858000"/>
            </a:xfrm>
            <a:prstGeom prst="ellipse">
              <a:avLst/>
            </a:prstGeom>
            <a:solidFill>
              <a:srgbClr val="996633">
                <a:alpha val="4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" name="Punched Tape 5">
              <a:extLst>
                <a:ext uri="{FF2B5EF4-FFF2-40B4-BE49-F238E27FC236}">
                  <a16:creationId xmlns:a16="http://schemas.microsoft.com/office/drawing/2014/main" id="{8674E237-6169-7D4A-1223-502136B52951}"/>
                </a:ext>
              </a:extLst>
            </p:cNvPr>
            <p:cNvSpPr/>
            <p:nvPr/>
          </p:nvSpPr>
          <p:spPr>
            <a:xfrm rot="16966438">
              <a:off x="3633047" y="783610"/>
              <a:ext cx="5078167" cy="4882853"/>
            </a:xfrm>
            <a:prstGeom prst="flowChartPunchedTap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654E1C7-E9A9-A164-E55E-C5D03BEB777C}"/>
                </a:ext>
              </a:extLst>
            </p:cNvPr>
            <p:cNvSpPr/>
            <p:nvPr/>
          </p:nvSpPr>
          <p:spPr>
            <a:xfrm>
              <a:off x="4226021" y="1614824"/>
              <a:ext cx="650394" cy="650394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20870F3-4033-D12D-B9EC-AFDE30D884CF}"/>
                </a:ext>
              </a:extLst>
            </p:cNvPr>
            <p:cNvSpPr/>
            <p:nvPr/>
          </p:nvSpPr>
          <p:spPr>
            <a:xfrm>
              <a:off x="5049212" y="969818"/>
              <a:ext cx="650394" cy="650394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24C33D6-8968-1A9A-2937-0CCA1F5339DA}"/>
                </a:ext>
              </a:extLst>
            </p:cNvPr>
            <p:cNvSpPr/>
            <p:nvPr/>
          </p:nvSpPr>
          <p:spPr>
            <a:xfrm>
              <a:off x="6024803" y="1295015"/>
              <a:ext cx="650394" cy="650394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2EA3880-D56D-B3CF-AA76-249D592233EF}"/>
                </a:ext>
              </a:extLst>
            </p:cNvPr>
            <p:cNvSpPr/>
            <p:nvPr/>
          </p:nvSpPr>
          <p:spPr>
            <a:xfrm>
              <a:off x="5201612" y="2265218"/>
              <a:ext cx="650394" cy="650394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4818A0-8F3E-5A4C-D87A-52E7B5947570}"/>
                </a:ext>
              </a:extLst>
            </p:cNvPr>
            <p:cNvSpPr/>
            <p:nvPr/>
          </p:nvSpPr>
          <p:spPr>
            <a:xfrm>
              <a:off x="4703618" y="4491182"/>
              <a:ext cx="650394" cy="650394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91A6093-75E9-F1EB-080C-7F387F073E0E}"/>
                </a:ext>
              </a:extLst>
            </p:cNvPr>
            <p:cNvSpPr/>
            <p:nvPr/>
          </p:nvSpPr>
          <p:spPr>
            <a:xfrm>
              <a:off x="6560127" y="2496127"/>
              <a:ext cx="650394" cy="650394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DA3934B-4832-3130-C8BC-91A5B40F5BA1}"/>
                </a:ext>
              </a:extLst>
            </p:cNvPr>
            <p:cNvSpPr/>
            <p:nvPr/>
          </p:nvSpPr>
          <p:spPr>
            <a:xfrm>
              <a:off x="7499157" y="3963169"/>
              <a:ext cx="650394" cy="650394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B4AD557-3DA4-0171-0F5D-A794E066E49C}"/>
                </a:ext>
              </a:extLst>
            </p:cNvPr>
            <p:cNvSpPr/>
            <p:nvPr/>
          </p:nvSpPr>
          <p:spPr>
            <a:xfrm>
              <a:off x="5852006" y="3387436"/>
              <a:ext cx="650394" cy="650394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AFC51DD-B121-D19A-651B-FB3685F5DF0E}"/>
                </a:ext>
              </a:extLst>
            </p:cNvPr>
            <p:cNvSpPr/>
            <p:nvPr/>
          </p:nvSpPr>
          <p:spPr>
            <a:xfrm>
              <a:off x="6848763" y="4938760"/>
              <a:ext cx="650394" cy="650394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11E665-CFB3-B7C3-3098-38CD855FD1F9}"/>
                </a:ext>
              </a:extLst>
            </p:cNvPr>
            <p:cNvSpPr/>
            <p:nvPr/>
          </p:nvSpPr>
          <p:spPr>
            <a:xfrm>
              <a:off x="5679209" y="4613563"/>
              <a:ext cx="650394" cy="650394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F92C85D-5EA9-C2D1-6D3D-056817311F6C}"/>
                </a:ext>
              </a:extLst>
            </p:cNvPr>
            <p:cNvSpPr/>
            <p:nvPr/>
          </p:nvSpPr>
          <p:spPr>
            <a:xfrm>
              <a:off x="7173960" y="1145309"/>
              <a:ext cx="650394" cy="650394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8961FB3-FCCE-729B-1689-1BFE150D2B48}"/>
                </a:ext>
              </a:extLst>
            </p:cNvPr>
            <p:cNvSpPr/>
            <p:nvPr/>
          </p:nvSpPr>
          <p:spPr>
            <a:xfrm>
              <a:off x="4724015" y="3387436"/>
              <a:ext cx="650394" cy="650394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1CD711E-12B1-5436-220F-770207D64E88}"/>
              </a:ext>
            </a:extLst>
          </p:cNvPr>
          <p:cNvGrpSpPr/>
          <p:nvPr/>
        </p:nvGrpSpPr>
        <p:grpSpPr>
          <a:xfrm>
            <a:off x="1880632" y="2081636"/>
            <a:ext cx="590519" cy="876157"/>
            <a:chOff x="7940269" y="1885253"/>
            <a:chExt cx="851391" cy="126321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F496B92-D9E7-C19A-61EE-C927008A3126}"/>
                </a:ext>
              </a:extLst>
            </p:cNvPr>
            <p:cNvSpPr txBox="1"/>
            <p:nvPr/>
          </p:nvSpPr>
          <p:spPr>
            <a:xfrm>
              <a:off x="8157316" y="2116766"/>
              <a:ext cx="634344" cy="103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AF65551-5833-FCEE-7FB5-F1E08B84AA58}"/>
                </a:ext>
              </a:extLst>
            </p:cNvPr>
            <p:cNvGrpSpPr/>
            <p:nvPr/>
          </p:nvGrpSpPr>
          <p:grpSpPr>
            <a:xfrm>
              <a:off x="7940269" y="1885253"/>
              <a:ext cx="634344" cy="1185963"/>
              <a:chOff x="7940269" y="1885253"/>
              <a:chExt cx="634344" cy="1185963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3ECBCC4-C17B-8D81-13DA-14E315F1DB73}"/>
                  </a:ext>
                </a:extLst>
              </p:cNvPr>
              <p:cNvSpPr txBox="1"/>
              <p:nvPr/>
            </p:nvSpPr>
            <p:spPr>
              <a:xfrm>
                <a:off x="8004916" y="1885253"/>
                <a:ext cx="474249" cy="10317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0C29E98-AF54-8190-05A1-223E9B1F5726}"/>
                  </a:ext>
                </a:extLst>
              </p:cNvPr>
              <p:cNvSpPr txBox="1"/>
              <p:nvPr/>
            </p:nvSpPr>
            <p:spPr>
              <a:xfrm>
                <a:off x="7940269" y="2039515"/>
                <a:ext cx="634344" cy="10317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8EAA576-4397-B70E-5CDF-407070D90FBA}"/>
              </a:ext>
            </a:extLst>
          </p:cNvPr>
          <p:cNvGrpSpPr/>
          <p:nvPr/>
        </p:nvGrpSpPr>
        <p:grpSpPr>
          <a:xfrm>
            <a:off x="2408048" y="2280958"/>
            <a:ext cx="549361" cy="882259"/>
            <a:chOff x="8004916" y="1876456"/>
            <a:chExt cx="792050" cy="127201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337A949-366C-457C-5C5D-DE26C901E0B4}"/>
                </a:ext>
              </a:extLst>
            </p:cNvPr>
            <p:cNvSpPr txBox="1"/>
            <p:nvPr/>
          </p:nvSpPr>
          <p:spPr>
            <a:xfrm>
              <a:off x="8157316" y="2116767"/>
              <a:ext cx="634344" cy="1031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F2F4465-E25C-0C62-5DC6-A8A8CA73EDF4}"/>
                </a:ext>
              </a:extLst>
            </p:cNvPr>
            <p:cNvGrpSpPr/>
            <p:nvPr/>
          </p:nvGrpSpPr>
          <p:grpSpPr>
            <a:xfrm>
              <a:off x="8004916" y="1876456"/>
              <a:ext cx="792050" cy="1040499"/>
              <a:chOff x="8004916" y="1876456"/>
              <a:chExt cx="792050" cy="1040499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10CAA8B-224B-618C-984A-6261583F53DF}"/>
                  </a:ext>
                </a:extLst>
              </p:cNvPr>
              <p:cNvSpPr txBox="1"/>
              <p:nvPr/>
            </p:nvSpPr>
            <p:spPr>
              <a:xfrm>
                <a:off x="8004916" y="1885254"/>
                <a:ext cx="474249" cy="10317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E81EAFF1-3FF2-FFB9-521E-0A387693B66F}"/>
                  </a:ext>
                </a:extLst>
              </p:cNvPr>
              <p:cNvSpPr txBox="1"/>
              <p:nvPr/>
            </p:nvSpPr>
            <p:spPr>
              <a:xfrm>
                <a:off x="8162622" y="1876456"/>
                <a:ext cx="634344" cy="10317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4260D27-56BD-9D28-A161-904686E82718}"/>
              </a:ext>
            </a:extLst>
          </p:cNvPr>
          <p:cNvGrpSpPr/>
          <p:nvPr/>
        </p:nvGrpSpPr>
        <p:grpSpPr>
          <a:xfrm>
            <a:off x="3049980" y="2184585"/>
            <a:ext cx="575186" cy="906423"/>
            <a:chOff x="8004916" y="1841617"/>
            <a:chExt cx="829285" cy="1306851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6E772A3-8ED2-FA7B-745A-BA94410AAECF}"/>
                </a:ext>
              </a:extLst>
            </p:cNvPr>
            <p:cNvSpPr txBox="1"/>
            <p:nvPr/>
          </p:nvSpPr>
          <p:spPr>
            <a:xfrm>
              <a:off x="8157317" y="2116767"/>
              <a:ext cx="634343" cy="1031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ACC5574-DAA9-7260-F7D3-88DB0BAE2CCE}"/>
                </a:ext>
              </a:extLst>
            </p:cNvPr>
            <p:cNvGrpSpPr/>
            <p:nvPr/>
          </p:nvGrpSpPr>
          <p:grpSpPr>
            <a:xfrm>
              <a:off x="8004916" y="1841617"/>
              <a:ext cx="829285" cy="1075339"/>
              <a:chOff x="8004916" y="1841617"/>
              <a:chExt cx="829285" cy="1075339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E5CF257-EC91-0FE7-93BC-341F963D29A2}"/>
                  </a:ext>
                </a:extLst>
              </p:cNvPr>
              <p:cNvSpPr txBox="1"/>
              <p:nvPr/>
            </p:nvSpPr>
            <p:spPr>
              <a:xfrm>
                <a:off x="8004916" y="1885254"/>
                <a:ext cx="474250" cy="1031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7382676-F6E7-9B57-E919-C5777B0FE233}"/>
                  </a:ext>
                </a:extLst>
              </p:cNvPr>
              <p:cNvSpPr txBox="1"/>
              <p:nvPr/>
            </p:nvSpPr>
            <p:spPr>
              <a:xfrm>
                <a:off x="8199858" y="1841617"/>
                <a:ext cx="634343" cy="10317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54D1DDB-1238-DACD-B680-8D331CC4BABF}"/>
              </a:ext>
            </a:extLst>
          </p:cNvPr>
          <p:cNvGrpSpPr/>
          <p:nvPr/>
        </p:nvGrpSpPr>
        <p:grpSpPr>
          <a:xfrm>
            <a:off x="1404733" y="2443345"/>
            <a:ext cx="579991" cy="900709"/>
            <a:chOff x="8004916" y="1849855"/>
            <a:chExt cx="836212" cy="1298613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4DBFA6A-07DB-EE59-A8C8-C3D72A86E12B}"/>
                </a:ext>
              </a:extLst>
            </p:cNvPr>
            <p:cNvSpPr txBox="1"/>
            <p:nvPr/>
          </p:nvSpPr>
          <p:spPr>
            <a:xfrm>
              <a:off x="8157317" y="2116767"/>
              <a:ext cx="634344" cy="1031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6C7769D-2804-4624-FC58-4B8E82457922}"/>
                </a:ext>
              </a:extLst>
            </p:cNvPr>
            <p:cNvGrpSpPr/>
            <p:nvPr/>
          </p:nvGrpSpPr>
          <p:grpSpPr>
            <a:xfrm>
              <a:off x="8004916" y="1849855"/>
              <a:ext cx="836212" cy="1067100"/>
              <a:chOff x="8004916" y="1849855"/>
              <a:chExt cx="836212" cy="1067100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ACFCF96C-5535-D920-D05C-4F68E78AB10D}"/>
                  </a:ext>
                </a:extLst>
              </p:cNvPr>
              <p:cNvSpPr txBox="1"/>
              <p:nvPr/>
            </p:nvSpPr>
            <p:spPr>
              <a:xfrm>
                <a:off x="8004916" y="1885253"/>
                <a:ext cx="474249" cy="1031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FD68B4BA-6B09-3332-239F-667273A656D7}"/>
                  </a:ext>
                </a:extLst>
              </p:cNvPr>
              <p:cNvSpPr txBox="1"/>
              <p:nvPr/>
            </p:nvSpPr>
            <p:spPr>
              <a:xfrm>
                <a:off x="8206784" y="1849855"/>
                <a:ext cx="634344" cy="1031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DD2F881-5193-56A9-71FD-01AA3B819254}"/>
              </a:ext>
            </a:extLst>
          </p:cNvPr>
          <p:cNvGrpSpPr/>
          <p:nvPr/>
        </p:nvGrpSpPr>
        <p:grpSpPr>
          <a:xfrm>
            <a:off x="1937273" y="2804473"/>
            <a:ext cx="651384" cy="876157"/>
            <a:chOff x="8004916" y="1885253"/>
            <a:chExt cx="939144" cy="1263215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E249D7C-EE06-2A17-C954-7979A18B4F7D}"/>
                </a:ext>
              </a:extLst>
            </p:cNvPr>
            <p:cNvSpPr txBox="1"/>
            <p:nvPr/>
          </p:nvSpPr>
          <p:spPr>
            <a:xfrm>
              <a:off x="8157317" y="2116766"/>
              <a:ext cx="634344" cy="103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787371AF-8353-C02E-4DC2-EAB78738BA69}"/>
                </a:ext>
              </a:extLst>
            </p:cNvPr>
            <p:cNvGrpSpPr/>
            <p:nvPr/>
          </p:nvGrpSpPr>
          <p:grpSpPr>
            <a:xfrm>
              <a:off x="8004916" y="1885253"/>
              <a:ext cx="939144" cy="1097926"/>
              <a:chOff x="8004916" y="1885253"/>
              <a:chExt cx="939144" cy="1097926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22FE363-A4DE-09B8-B956-D65CBED779C3}"/>
                  </a:ext>
                </a:extLst>
              </p:cNvPr>
              <p:cNvSpPr txBox="1"/>
              <p:nvPr/>
            </p:nvSpPr>
            <p:spPr>
              <a:xfrm>
                <a:off x="8004916" y="1885253"/>
                <a:ext cx="474249" cy="10317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F7CE995-6CB5-C8C5-AFC1-5BE57EC05CC2}"/>
                  </a:ext>
                </a:extLst>
              </p:cNvPr>
              <p:cNvSpPr txBox="1"/>
              <p:nvPr/>
            </p:nvSpPr>
            <p:spPr>
              <a:xfrm>
                <a:off x="8309716" y="1951478"/>
                <a:ext cx="634344" cy="10317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A49F38A-6C2E-8085-8C7A-EDD84A997E85}"/>
              </a:ext>
            </a:extLst>
          </p:cNvPr>
          <p:cNvGrpSpPr/>
          <p:nvPr/>
        </p:nvGrpSpPr>
        <p:grpSpPr>
          <a:xfrm>
            <a:off x="2664856" y="3010621"/>
            <a:ext cx="651384" cy="876157"/>
            <a:chOff x="8004916" y="1885253"/>
            <a:chExt cx="939144" cy="1263215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CA3991D-3EBD-CF4F-A714-5D99C28AB0DA}"/>
                </a:ext>
              </a:extLst>
            </p:cNvPr>
            <p:cNvSpPr txBox="1"/>
            <p:nvPr/>
          </p:nvSpPr>
          <p:spPr>
            <a:xfrm>
              <a:off x="8157317" y="2116766"/>
              <a:ext cx="634344" cy="103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58783D6-6005-BE6F-89CC-379DCF1B0195}"/>
                </a:ext>
              </a:extLst>
            </p:cNvPr>
            <p:cNvGrpSpPr/>
            <p:nvPr/>
          </p:nvGrpSpPr>
          <p:grpSpPr>
            <a:xfrm>
              <a:off x="8004916" y="1885253"/>
              <a:ext cx="939144" cy="1097926"/>
              <a:chOff x="8004916" y="1885253"/>
              <a:chExt cx="939144" cy="1097926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91BFCB4-DAD4-94B9-A56A-2E399F346C72}"/>
                  </a:ext>
                </a:extLst>
              </p:cNvPr>
              <p:cNvSpPr txBox="1"/>
              <p:nvPr/>
            </p:nvSpPr>
            <p:spPr>
              <a:xfrm>
                <a:off x="8004916" y="1885253"/>
                <a:ext cx="474249" cy="10317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30D2932C-A07D-FBEB-AB2F-8EA6721E77B0}"/>
                  </a:ext>
                </a:extLst>
              </p:cNvPr>
              <p:cNvSpPr txBox="1"/>
              <p:nvPr/>
            </p:nvSpPr>
            <p:spPr>
              <a:xfrm>
                <a:off x="8309716" y="1951478"/>
                <a:ext cx="634344" cy="10317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B0DFF61-0C91-FF3D-73E0-31A7D0AAFCF1}"/>
              </a:ext>
            </a:extLst>
          </p:cNvPr>
          <p:cNvGrpSpPr/>
          <p:nvPr/>
        </p:nvGrpSpPr>
        <p:grpSpPr>
          <a:xfrm>
            <a:off x="3229796" y="3766237"/>
            <a:ext cx="651384" cy="876157"/>
            <a:chOff x="8004916" y="1885253"/>
            <a:chExt cx="939144" cy="1263215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850661A-0345-4C76-38D5-442CC3C859F7}"/>
                </a:ext>
              </a:extLst>
            </p:cNvPr>
            <p:cNvSpPr txBox="1"/>
            <p:nvPr/>
          </p:nvSpPr>
          <p:spPr>
            <a:xfrm>
              <a:off x="8157317" y="2116766"/>
              <a:ext cx="634344" cy="103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9B4098B7-4E9F-2DE4-AF25-293AD4D05B03}"/>
                </a:ext>
              </a:extLst>
            </p:cNvPr>
            <p:cNvGrpSpPr/>
            <p:nvPr/>
          </p:nvGrpSpPr>
          <p:grpSpPr>
            <a:xfrm>
              <a:off x="8004916" y="1885253"/>
              <a:ext cx="939144" cy="1097926"/>
              <a:chOff x="8004916" y="1885253"/>
              <a:chExt cx="939144" cy="1097926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96774A7-D91B-CC6B-1FBA-D1D6BBA6C8DF}"/>
                  </a:ext>
                </a:extLst>
              </p:cNvPr>
              <p:cNvSpPr txBox="1"/>
              <p:nvPr/>
            </p:nvSpPr>
            <p:spPr>
              <a:xfrm>
                <a:off x="8004916" y="1885253"/>
                <a:ext cx="474249" cy="10317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383B1A2D-96ED-9944-4A3C-F5B4A3B94DE0}"/>
                  </a:ext>
                </a:extLst>
              </p:cNvPr>
              <p:cNvSpPr txBox="1"/>
              <p:nvPr/>
            </p:nvSpPr>
            <p:spPr>
              <a:xfrm>
                <a:off x="8309716" y="1951478"/>
                <a:ext cx="634344" cy="10317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4B02D36-CDC2-51E4-7A6A-4DA432298049}"/>
              </a:ext>
            </a:extLst>
          </p:cNvPr>
          <p:cNvGrpSpPr/>
          <p:nvPr/>
        </p:nvGrpSpPr>
        <p:grpSpPr>
          <a:xfrm>
            <a:off x="1711600" y="3457445"/>
            <a:ext cx="589811" cy="876157"/>
            <a:chOff x="7941291" y="1885253"/>
            <a:chExt cx="850369" cy="1263215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C62FFFA-0BBB-1889-A3FD-CB6475D0EA87}"/>
                </a:ext>
              </a:extLst>
            </p:cNvPr>
            <p:cNvSpPr txBox="1"/>
            <p:nvPr/>
          </p:nvSpPr>
          <p:spPr>
            <a:xfrm>
              <a:off x="8157316" y="2116766"/>
              <a:ext cx="634344" cy="103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C01CFDD-E889-DDBD-A9D8-FEA2B6C566BD}"/>
                </a:ext>
              </a:extLst>
            </p:cNvPr>
            <p:cNvGrpSpPr/>
            <p:nvPr/>
          </p:nvGrpSpPr>
          <p:grpSpPr>
            <a:xfrm>
              <a:off x="7941291" y="1885253"/>
              <a:ext cx="634344" cy="1214241"/>
              <a:chOff x="7941291" y="1885253"/>
              <a:chExt cx="634344" cy="1214241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171B3802-4856-61A5-E5B1-5F04CE0CA362}"/>
                  </a:ext>
                </a:extLst>
              </p:cNvPr>
              <p:cNvSpPr txBox="1"/>
              <p:nvPr/>
            </p:nvSpPr>
            <p:spPr>
              <a:xfrm>
                <a:off x="8004916" y="1885253"/>
                <a:ext cx="474249" cy="1031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2848687D-4563-3FEF-A480-590A1D48B037}"/>
                  </a:ext>
                </a:extLst>
              </p:cNvPr>
              <p:cNvSpPr txBox="1"/>
              <p:nvPr/>
            </p:nvSpPr>
            <p:spPr>
              <a:xfrm>
                <a:off x="7941291" y="2067792"/>
                <a:ext cx="634344" cy="1031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99994A8-3741-5DFE-5347-FCEFD770B7CF}"/>
              </a:ext>
            </a:extLst>
          </p:cNvPr>
          <p:cNvGrpSpPr/>
          <p:nvPr/>
        </p:nvGrpSpPr>
        <p:grpSpPr>
          <a:xfrm>
            <a:off x="2306023" y="3438644"/>
            <a:ext cx="651384" cy="876157"/>
            <a:chOff x="8004916" y="1885253"/>
            <a:chExt cx="939144" cy="1263215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6CC63C9-EAC3-84DA-B58A-DF47216208AF}"/>
                </a:ext>
              </a:extLst>
            </p:cNvPr>
            <p:cNvSpPr txBox="1"/>
            <p:nvPr/>
          </p:nvSpPr>
          <p:spPr>
            <a:xfrm>
              <a:off x="8157317" y="2116766"/>
              <a:ext cx="634344" cy="103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0F684270-E2E2-7FE6-C42C-01C4ABE466D3}"/>
                </a:ext>
              </a:extLst>
            </p:cNvPr>
            <p:cNvGrpSpPr/>
            <p:nvPr/>
          </p:nvGrpSpPr>
          <p:grpSpPr>
            <a:xfrm>
              <a:off x="8004916" y="1885253"/>
              <a:ext cx="939144" cy="1097926"/>
              <a:chOff x="8004916" y="1885253"/>
              <a:chExt cx="939144" cy="1097926"/>
            </a:xfrm>
          </p:grpSpPr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77966A04-DAC0-33C8-044F-896982D8128A}"/>
                  </a:ext>
                </a:extLst>
              </p:cNvPr>
              <p:cNvSpPr txBox="1"/>
              <p:nvPr/>
            </p:nvSpPr>
            <p:spPr>
              <a:xfrm>
                <a:off x="8004916" y="1885253"/>
                <a:ext cx="474249" cy="10317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5D0D706-4C3B-8B90-1619-BC615A69DE77}"/>
                  </a:ext>
                </a:extLst>
              </p:cNvPr>
              <p:cNvSpPr txBox="1"/>
              <p:nvPr/>
            </p:nvSpPr>
            <p:spPr>
              <a:xfrm>
                <a:off x="8309716" y="1951478"/>
                <a:ext cx="634344" cy="10317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F393BED-9F20-E437-E225-269440358404}"/>
              </a:ext>
            </a:extLst>
          </p:cNvPr>
          <p:cNvGrpSpPr/>
          <p:nvPr/>
        </p:nvGrpSpPr>
        <p:grpSpPr>
          <a:xfrm>
            <a:off x="2849952" y="4329817"/>
            <a:ext cx="651384" cy="876157"/>
            <a:chOff x="8004916" y="1885253"/>
            <a:chExt cx="939144" cy="1263215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DA7FE51-63CF-5F81-EDAA-27470570EE9B}"/>
                </a:ext>
              </a:extLst>
            </p:cNvPr>
            <p:cNvSpPr txBox="1"/>
            <p:nvPr/>
          </p:nvSpPr>
          <p:spPr>
            <a:xfrm>
              <a:off x="8157317" y="2116766"/>
              <a:ext cx="634344" cy="103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7C3EB3F-E27B-9EDE-C27C-A9F7A53F0E95}"/>
                </a:ext>
              </a:extLst>
            </p:cNvPr>
            <p:cNvGrpSpPr/>
            <p:nvPr/>
          </p:nvGrpSpPr>
          <p:grpSpPr>
            <a:xfrm>
              <a:off x="8004916" y="1885253"/>
              <a:ext cx="939144" cy="1097926"/>
              <a:chOff x="8004916" y="1885253"/>
              <a:chExt cx="939144" cy="1097926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9203E4FB-C0FC-052A-EA04-14631A62FBD8}"/>
                  </a:ext>
                </a:extLst>
              </p:cNvPr>
              <p:cNvSpPr txBox="1"/>
              <p:nvPr/>
            </p:nvSpPr>
            <p:spPr>
              <a:xfrm>
                <a:off x="8004916" y="1885253"/>
                <a:ext cx="474249" cy="10317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88AFA4E1-0275-71F1-27B4-7C9029B5C3F3}"/>
                  </a:ext>
                </a:extLst>
              </p:cNvPr>
              <p:cNvSpPr txBox="1"/>
              <p:nvPr/>
            </p:nvSpPr>
            <p:spPr>
              <a:xfrm>
                <a:off x="8309716" y="1951478"/>
                <a:ext cx="634344" cy="10317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296DDCF-ACB1-54C2-69E2-171DF1CAB038}"/>
              </a:ext>
            </a:extLst>
          </p:cNvPr>
          <p:cNvGrpSpPr/>
          <p:nvPr/>
        </p:nvGrpSpPr>
        <p:grpSpPr>
          <a:xfrm>
            <a:off x="2247296" y="4151236"/>
            <a:ext cx="569773" cy="876157"/>
            <a:chOff x="7970180" y="1885253"/>
            <a:chExt cx="821480" cy="1263215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0D838F7-EE4B-EFEE-AE9B-DD84CAEC442B}"/>
                </a:ext>
              </a:extLst>
            </p:cNvPr>
            <p:cNvSpPr txBox="1"/>
            <p:nvPr/>
          </p:nvSpPr>
          <p:spPr>
            <a:xfrm>
              <a:off x="8157316" y="2116766"/>
              <a:ext cx="634344" cy="103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D5DFA412-BD12-AB5E-B7CA-E313665ABBEA}"/>
                </a:ext>
              </a:extLst>
            </p:cNvPr>
            <p:cNvGrpSpPr/>
            <p:nvPr/>
          </p:nvGrpSpPr>
          <p:grpSpPr>
            <a:xfrm>
              <a:off x="7970180" y="1885253"/>
              <a:ext cx="634344" cy="1230556"/>
              <a:chOff x="7970180" y="1885253"/>
              <a:chExt cx="634344" cy="1230556"/>
            </a:xfrm>
          </p:grpSpPr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6FB8930A-E0C4-0A5E-8085-F037A9F58D34}"/>
                  </a:ext>
                </a:extLst>
              </p:cNvPr>
              <p:cNvSpPr txBox="1"/>
              <p:nvPr/>
            </p:nvSpPr>
            <p:spPr>
              <a:xfrm>
                <a:off x="8004916" y="1885253"/>
                <a:ext cx="474249" cy="1031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D7C68F59-D4D8-E72E-600C-1260068E6439}"/>
                  </a:ext>
                </a:extLst>
              </p:cNvPr>
              <p:cNvSpPr txBox="1"/>
              <p:nvPr/>
            </p:nvSpPr>
            <p:spPr>
              <a:xfrm>
                <a:off x="7970180" y="2084107"/>
                <a:ext cx="634344" cy="1031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362BF0B8-DA40-EEAE-BAF6-F81E6A8E7965}"/>
              </a:ext>
            </a:extLst>
          </p:cNvPr>
          <p:cNvGrpSpPr/>
          <p:nvPr/>
        </p:nvGrpSpPr>
        <p:grpSpPr>
          <a:xfrm>
            <a:off x="1664949" y="4071540"/>
            <a:ext cx="589589" cy="876157"/>
            <a:chOff x="7941610" y="1885253"/>
            <a:chExt cx="850050" cy="1263215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C5439FB5-28FF-8709-AD3B-55E14A327505}"/>
                </a:ext>
              </a:extLst>
            </p:cNvPr>
            <p:cNvSpPr txBox="1"/>
            <p:nvPr/>
          </p:nvSpPr>
          <p:spPr>
            <a:xfrm>
              <a:off x="8157316" y="2116766"/>
              <a:ext cx="634344" cy="103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50" dirty="0"/>
                <a:t>.</a:t>
              </a:r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B8CD215B-8FA8-C536-2377-1256B6B40C02}"/>
                </a:ext>
              </a:extLst>
            </p:cNvPr>
            <p:cNvGrpSpPr/>
            <p:nvPr/>
          </p:nvGrpSpPr>
          <p:grpSpPr>
            <a:xfrm>
              <a:off x="7941610" y="1885253"/>
              <a:ext cx="634344" cy="1201327"/>
              <a:chOff x="7941610" y="1885253"/>
              <a:chExt cx="634344" cy="1201327"/>
            </a:xfrm>
          </p:grpSpPr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CFCA6F8-80E5-0A7C-F312-182F1292B4FF}"/>
                  </a:ext>
                </a:extLst>
              </p:cNvPr>
              <p:cNvSpPr txBox="1"/>
              <p:nvPr/>
            </p:nvSpPr>
            <p:spPr>
              <a:xfrm>
                <a:off x="8004917" y="1885253"/>
                <a:ext cx="474249" cy="1031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07FD9459-B6B2-F815-9B3F-394C07655779}"/>
                  </a:ext>
                </a:extLst>
              </p:cNvPr>
              <p:cNvSpPr txBox="1"/>
              <p:nvPr/>
            </p:nvSpPr>
            <p:spPr>
              <a:xfrm>
                <a:off x="7941610" y="2054878"/>
                <a:ext cx="634344" cy="1031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50" dirty="0"/>
                  <a:t>.</a:t>
                </a:r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9E2DAA25-F303-AE33-1C5E-30DE224A05C9}"/>
              </a:ext>
            </a:extLst>
          </p:cNvPr>
          <p:cNvSpPr txBox="1"/>
          <p:nvPr/>
        </p:nvSpPr>
        <p:spPr>
          <a:xfrm>
            <a:off x="4781763" y="1325520"/>
            <a:ext cx="407483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Take sample across a number of clusters (site, block, people, whatever) at ONE POINT IN TIME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Causal variable of interest must vary </a:t>
            </a:r>
            <a:r>
              <a:rPr lang="en-US" sz="2400" b="1" dirty="0"/>
              <a:t>WITHIN a cluster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Take multiple samples per cluster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Cluster is a stand-in for </a:t>
            </a:r>
            <a:r>
              <a:rPr lang="en-US" sz="2400" b="1" dirty="0"/>
              <a:t>cluster invariant covariates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9303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E8259-C084-0F6C-209C-95E5DCC90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Panel Designs through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F8A73-ADB2-70CD-319A-260A3D746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58949"/>
            <a:ext cx="8229600" cy="2595696"/>
          </a:xfrm>
        </p:spPr>
        <p:txBody>
          <a:bodyPr>
            <a:no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000" dirty="0"/>
              <a:t>Take sample across clusters THROUGH TIME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000" dirty="0"/>
              <a:t>Causal variable of interest must vary </a:t>
            </a:r>
            <a:r>
              <a:rPr lang="en-US" sz="2000" b="1" dirty="0"/>
              <a:t>ACROSS TIME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000" dirty="0"/>
              <a:t>Only need one sample per cluster per point in time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000" dirty="0"/>
              <a:t>Cluster is a stand-in for </a:t>
            </a:r>
            <a:r>
              <a:rPr lang="en-US" sz="2000" b="1" dirty="0"/>
              <a:t>cluster invariant covariates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0364B9D-DC55-3493-B5A1-B61C745EA363}"/>
              </a:ext>
            </a:extLst>
          </p:cNvPr>
          <p:cNvGrpSpPr/>
          <p:nvPr/>
        </p:nvGrpSpPr>
        <p:grpSpPr>
          <a:xfrm>
            <a:off x="473843" y="4334696"/>
            <a:ext cx="2024088" cy="1813436"/>
            <a:chOff x="634073" y="2803604"/>
            <a:chExt cx="2024088" cy="1813436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CF1BFA1-2E67-4324-1C93-5EAC2801C708}"/>
                </a:ext>
              </a:extLst>
            </p:cNvPr>
            <p:cNvSpPr/>
            <p:nvPr/>
          </p:nvSpPr>
          <p:spPr>
            <a:xfrm>
              <a:off x="634073" y="2803604"/>
              <a:ext cx="2024088" cy="1813436"/>
            </a:xfrm>
            <a:prstGeom prst="ellipse">
              <a:avLst/>
            </a:prstGeom>
            <a:solidFill>
              <a:srgbClr val="996633">
                <a:alpha val="4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" name="Punched Tape 5">
              <a:extLst>
                <a:ext uri="{FF2B5EF4-FFF2-40B4-BE49-F238E27FC236}">
                  <a16:creationId xmlns:a16="http://schemas.microsoft.com/office/drawing/2014/main" id="{A1146886-6BB6-2A5B-659E-08F92E41ACA3}"/>
                </a:ext>
              </a:extLst>
            </p:cNvPr>
            <p:cNvSpPr/>
            <p:nvPr/>
          </p:nvSpPr>
          <p:spPr>
            <a:xfrm rot="16966438">
              <a:off x="1023850" y="3010811"/>
              <a:ext cx="1342801" cy="1291156"/>
            </a:xfrm>
            <a:prstGeom prst="flowChartPunchedTap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B086D3-9E3B-E765-9503-FAFB407E16CE}"/>
                </a:ext>
              </a:extLst>
            </p:cNvPr>
            <p:cNvSpPr/>
            <p:nvPr/>
          </p:nvSpPr>
          <p:spPr>
            <a:xfrm>
              <a:off x="1201668" y="3220096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998D5D-0597-00C3-0EBD-AD0B127E9A18}"/>
                </a:ext>
              </a:extLst>
            </p:cNvPr>
            <p:cNvSpPr/>
            <p:nvPr/>
          </p:nvSpPr>
          <p:spPr>
            <a:xfrm>
              <a:off x="1419341" y="3049539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F4D4ACB-02E8-5FA3-C9E1-51FA15DAAB01}"/>
                </a:ext>
              </a:extLst>
            </p:cNvPr>
            <p:cNvSpPr/>
            <p:nvPr/>
          </p:nvSpPr>
          <p:spPr>
            <a:xfrm>
              <a:off x="1677313" y="3135530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21587A1-E09E-D7DE-6C93-14365DD6152C}"/>
                </a:ext>
              </a:extLst>
            </p:cNvPr>
            <p:cNvSpPr/>
            <p:nvPr/>
          </p:nvSpPr>
          <p:spPr>
            <a:xfrm>
              <a:off x="1459640" y="3392077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B98D835-0B76-8848-B1D5-7F6B35A902B9}"/>
                </a:ext>
              </a:extLst>
            </p:cNvPr>
            <p:cNvSpPr/>
            <p:nvPr/>
          </p:nvSpPr>
          <p:spPr>
            <a:xfrm>
              <a:off x="1327957" y="3980681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860FCFD-436B-82B3-D532-804E53E35FC7}"/>
                </a:ext>
              </a:extLst>
            </p:cNvPr>
            <p:cNvSpPr/>
            <p:nvPr/>
          </p:nvSpPr>
          <p:spPr>
            <a:xfrm>
              <a:off x="1818867" y="3453136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859F417-01E6-923E-27A4-480A04107518}"/>
                </a:ext>
              </a:extLst>
            </p:cNvPr>
            <p:cNvSpPr/>
            <p:nvPr/>
          </p:nvSpPr>
          <p:spPr>
            <a:xfrm>
              <a:off x="2067171" y="3841060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3107EE-AC01-621F-B079-2B8DF8CD8C07}"/>
                </a:ext>
              </a:extLst>
            </p:cNvPr>
            <p:cNvSpPr/>
            <p:nvPr/>
          </p:nvSpPr>
          <p:spPr>
            <a:xfrm>
              <a:off x="1631621" y="3688821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2C66084-E4B3-77A9-2315-8D47FE2195F2}"/>
                </a:ext>
              </a:extLst>
            </p:cNvPr>
            <p:cNvSpPr/>
            <p:nvPr/>
          </p:nvSpPr>
          <p:spPr>
            <a:xfrm>
              <a:off x="1895190" y="4099032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7549C1B-80E7-D074-F31E-262C1872085D}"/>
                </a:ext>
              </a:extLst>
            </p:cNvPr>
            <p:cNvSpPr/>
            <p:nvPr/>
          </p:nvSpPr>
          <p:spPr>
            <a:xfrm>
              <a:off x="1585929" y="4013042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C438F6C-015D-9B22-BE4B-B9E018442A6D}"/>
                </a:ext>
              </a:extLst>
            </p:cNvPr>
            <p:cNvSpPr/>
            <p:nvPr/>
          </p:nvSpPr>
          <p:spPr>
            <a:xfrm>
              <a:off x="1981181" y="3095944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70F5674-D0AB-3711-60CE-F96D305550F3}"/>
                </a:ext>
              </a:extLst>
            </p:cNvPr>
            <p:cNvSpPr/>
            <p:nvPr/>
          </p:nvSpPr>
          <p:spPr>
            <a:xfrm>
              <a:off x="1333351" y="3688821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E58D89F-19A1-9C9B-0B1E-783E3B06A3BE}"/>
                </a:ext>
              </a:extLst>
            </p:cNvPr>
            <p:cNvSpPr txBox="1"/>
            <p:nvPr/>
          </p:nvSpPr>
          <p:spPr>
            <a:xfrm>
              <a:off x="1385617" y="2846310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6A05A3-F32F-AF7A-5AE9-D3A330E712BB}"/>
                </a:ext>
              </a:extLst>
            </p:cNvPr>
            <p:cNvSpPr txBox="1"/>
            <p:nvPr/>
          </p:nvSpPr>
          <p:spPr>
            <a:xfrm>
              <a:off x="1625327" y="2947149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07EF9D7-363C-1E2C-EEE6-357118E9493D}"/>
                </a:ext>
              </a:extLst>
            </p:cNvPr>
            <p:cNvSpPr txBox="1"/>
            <p:nvPr/>
          </p:nvSpPr>
          <p:spPr>
            <a:xfrm>
              <a:off x="1902427" y="2900839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9E6DCD4-9A16-ED87-A374-EC24C44BE848}"/>
                </a:ext>
              </a:extLst>
            </p:cNvPr>
            <p:cNvSpPr txBox="1"/>
            <p:nvPr/>
          </p:nvSpPr>
          <p:spPr>
            <a:xfrm>
              <a:off x="1173941" y="3026535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0E618A2-F523-47EC-7674-8D1D74231F0C}"/>
                </a:ext>
              </a:extLst>
            </p:cNvPr>
            <p:cNvSpPr txBox="1"/>
            <p:nvPr/>
          </p:nvSpPr>
          <p:spPr>
            <a:xfrm>
              <a:off x="1443987" y="3242160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D3AD8AA-74A5-CCFF-B583-73749DCF1C0C}"/>
                </a:ext>
              </a:extLst>
            </p:cNvPr>
            <p:cNvSpPr txBox="1"/>
            <p:nvPr/>
          </p:nvSpPr>
          <p:spPr>
            <a:xfrm>
              <a:off x="1782845" y="3273907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3E56F64-5FE1-D9AA-87EE-22CA8890EFD7}"/>
                </a:ext>
              </a:extLst>
            </p:cNvPr>
            <p:cNvSpPr txBox="1"/>
            <p:nvPr/>
          </p:nvSpPr>
          <p:spPr>
            <a:xfrm>
              <a:off x="2039443" y="3684305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420D8E0-1340-8218-73B5-9DBD9421F397}"/>
                </a:ext>
              </a:extLst>
            </p:cNvPr>
            <p:cNvSpPr txBox="1"/>
            <p:nvPr/>
          </p:nvSpPr>
          <p:spPr>
            <a:xfrm>
              <a:off x="1301303" y="3486748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528A1E6-AF7D-A8C8-6037-5425461F7D41}"/>
                </a:ext>
              </a:extLst>
            </p:cNvPr>
            <p:cNvSpPr txBox="1"/>
            <p:nvPr/>
          </p:nvSpPr>
          <p:spPr>
            <a:xfrm>
              <a:off x="1599441" y="3495031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7C850E0-CB6F-4D28-637E-0DB79CF8B330}"/>
                </a:ext>
              </a:extLst>
            </p:cNvPr>
            <p:cNvSpPr txBox="1"/>
            <p:nvPr/>
          </p:nvSpPr>
          <p:spPr>
            <a:xfrm>
              <a:off x="1892119" y="3958078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B54B446-C28E-6984-F812-9AF317889468}"/>
                </a:ext>
              </a:extLst>
            </p:cNvPr>
            <p:cNvSpPr txBox="1"/>
            <p:nvPr/>
          </p:nvSpPr>
          <p:spPr>
            <a:xfrm>
              <a:off x="1557447" y="3784387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FEF6D8A-9A72-3325-DC9C-75AFC60057B2}"/>
                </a:ext>
              </a:extLst>
            </p:cNvPr>
            <p:cNvSpPr txBox="1"/>
            <p:nvPr/>
          </p:nvSpPr>
          <p:spPr>
            <a:xfrm>
              <a:off x="1293682" y="3750020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B304A6A-2657-F6F5-9B0D-FA3A5379A6FF}"/>
              </a:ext>
            </a:extLst>
          </p:cNvPr>
          <p:cNvGrpSpPr/>
          <p:nvPr/>
        </p:nvGrpSpPr>
        <p:grpSpPr>
          <a:xfrm>
            <a:off x="2547912" y="4311722"/>
            <a:ext cx="2024088" cy="1819518"/>
            <a:chOff x="2708142" y="2780630"/>
            <a:chExt cx="2024088" cy="1819518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C4127B4-65E2-EC87-C387-B14BDFBAE779}"/>
                </a:ext>
              </a:extLst>
            </p:cNvPr>
            <p:cNvSpPr/>
            <p:nvPr/>
          </p:nvSpPr>
          <p:spPr>
            <a:xfrm>
              <a:off x="2708142" y="2786712"/>
              <a:ext cx="2024088" cy="1813436"/>
            </a:xfrm>
            <a:prstGeom prst="ellipse">
              <a:avLst/>
            </a:prstGeom>
            <a:solidFill>
              <a:srgbClr val="996633">
                <a:alpha val="4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33" name="Punched Tape 32">
              <a:extLst>
                <a:ext uri="{FF2B5EF4-FFF2-40B4-BE49-F238E27FC236}">
                  <a16:creationId xmlns:a16="http://schemas.microsoft.com/office/drawing/2014/main" id="{A2B0985C-C152-F26D-441F-47BB4973D8CD}"/>
                </a:ext>
              </a:extLst>
            </p:cNvPr>
            <p:cNvSpPr/>
            <p:nvPr/>
          </p:nvSpPr>
          <p:spPr>
            <a:xfrm rot="16966438">
              <a:off x="3108442" y="2955640"/>
              <a:ext cx="1342801" cy="1291156"/>
            </a:xfrm>
            <a:prstGeom prst="flowChartPunchedTap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C22FF97-9717-7387-D543-EB538BE14A82}"/>
                </a:ext>
              </a:extLst>
            </p:cNvPr>
            <p:cNvSpPr/>
            <p:nvPr/>
          </p:nvSpPr>
          <p:spPr>
            <a:xfrm>
              <a:off x="3286259" y="3154415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57A3B27-26A2-0769-6EC4-3F774ED4FD8B}"/>
                </a:ext>
              </a:extLst>
            </p:cNvPr>
            <p:cNvSpPr/>
            <p:nvPr/>
          </p:nvSpPr>
          <p:spPr>
            <a:xfrm>
              <a:off x="3503933" y="2983858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2B3C64C-2A9E-7EE0-AE04-5A7FF25E4B34}"/>
                </a:ext>
              </a:extLst>
            </p:cNvPr>
            <p:cNvSpPr/>
            <p:nvPr/>
          </p:nvSpPr>
          <p:spPr>
            <a:xfrm>
              <a:off x="3761905" y="3069849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FD7673D-764E-56F5-CEA2-67413A5BD339}"/>
                </a:ext>
              </a:extLst>
            </p:cNvPr>
            <p:cNvSpPr/>
            <p:nvPr/>
          </p:nvSpPr>
          <p:spPr>
            <a:xfrm>
              <a:off x="3544231" y="3326396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F71188F-6291-7D08-D43E-C1528FDCB4C2}"/>
                </a:ext>
              </a:extLst>
            </p:cNvPr>
            <p:cNvSpPr/>
            <p:nvPr/>
          </p:nvSpPr>
          <p:spPr>
            <a:xfrm>
              <a:off x="3412548" y="3915000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09DA942-DAA2-7F44-6B30-D1FA9FDDBEA2}"/>
                </a:ext>
              </a:extLst>
            </p:cNvPr>
            <p:cNvSpPr/>
            <p:nvPr/>
          </p:nvSpPr>
          <p:spPr>
            <a:xfrm>
              <a:off x="3903459" y="3387455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92F4A5E-A04E-9AE2-6E2C-579058181565}"/>
                </a:ext>
              </a:extLst>
            </p:cNvPr>
            <p:cNvSpPr/>
            <p:nvPr/>
          </p:nvSpPr>
          <p:spPr>
            <a:xfrm>
              <a:off x="4151763" y="3775379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9CEBD80-4051-531F-70C3-80D8F44CEFA0}"/>
                </a:ext>
              </a:extLst>
            </p:cNvPr>
            <p:cNvSpPr/>
            <p:nvPr/>
          </p:nvSpPr>
          <p:spPr>
            <a:xfrm>
              <a:off x="3716213" y="3623140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314C93B-5C6F-AA32-0F6C-FD8FDD890999}"/>
                </a:ext>
              </a:extLst>
            </p:cNvPr>
            <p:cNvSpPr/>
            <p:nvPr/>
          </p:nvSpPr>
          <p:spPr>
            <a:xfrm>
              <a:off x="3937741" y="3980801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1E83B8E-A5A1-606F-0752-425E679DCD4B}"/>
                </a:ext>
              </a:extLst>
            </p:cNvPr>
            <p:cNvSpPr/>
            <p:nvPr/>
          </p:nvSpPr>
          <p:spPr>
            <a:xfrm>
              <a:off x="3670521" y="3947361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F90A30B-5DF1-0B5C-AAF7-74A115A6C720}"/>
                </a:ext>
              </a:extLst>
            </p:cNvPr>
            <p:cNvSpPr/>
            <p:nvPr/>
          </p:nvSpPr>
          <p:spPr>
            <a:xfrm>
              <a:off x="4065772" y="3030263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5049EE0-F3B2-1EE0-0687-1C29F83865C7}"/>
                </a:ext>
              </a:extLst>
            </p:cNvPr>
            <p:cNvSpPr/>
            <p:nvPr/>
          </p:nvSpPr>
          <p:spPr>
            <a:xfrm>
              <a:off x="3417942" y="3623140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E9D638B-6C32-ACB9-8F93-5B01649834B0}"/>
                </a:ext>
              </a:extLst>
            </p:cNvPr>
            <p:cNvSpPr txBox="1"/>
            <p:nvPr/>
          </p:nvSpPr>
          <p:spPr>
            <a:xfrm>
              <a:off x="3470209" y="2780630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70281E8-C878-D776-51A0-8B31307A8BD0}"/>
                </a:ext>
              </a:extLst>
            </p:cNvPr>
            <p:cNvSpPr txBox="1"/>
            <p:nvPr/>
          </p:nvSpPr>
          <p:spPr>
            <a:xfrm>
              <a:off x="3709920" y="2881469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3210B40-B279-8D22-E121-D3DEF212E0BF}"/>
                </a:ext>
              </a:extLst>
            </p:cNvPr>
            <p:cNvSpPr txBox="1"/>
            <p:nvPr/>
          </p:nvSpPr>
          <p:spPr>
            <a:xfrm>
              <a:off x="3987019" y="2835158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461F1F0-D08E-ECF1-1801-1CF2EBC44F7F}"/>
                </a:ext>
              </a:extLst>
            </p:cNvPr>
            <p:cNvSpPr txBox="1"/>
            <p:nvPr/>
          </p:nvSpPr>
          <p:spPr>
            <a:xfrm>
              <a:off x="3258534" y="2960854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9E2DA04-6BBB-D2D8-659C-4DEA0D64FB4A}"/>
                </a:ext>
              </a:extLst>
            </p:cNvPr>
            <p:cNvSpPr txBox="1"/>
            <p:nvPr/>
          </p:nvSpPr>
          <p:spPr>
            <a:xfrm>
              <a:off x="3528578" y="3176479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584C28C-D1EE-3E8F-5B98-1DB93648FB12}"/>
                </a:ext>
              </a:extLst>
            </p:cNvPr>
            <p:cNvSpPr txBox="1"/>
            <p:nvPr/>
          </p:nvSpPr>
          <p:spPr>
            <a:xfrm>
              <a:off x="3867437" y="3208226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19D5D64-90E7-D676-6567-47CBDFA77752}"/>
                </a:ext>
              </a:extLst>
            </p:cNvPr>
            <p:cNvSpPr txBox="1"/>
            <p:nvPr/>
          </p:nvSpPr>
          <p:spPr>
            <a:xfrm>
              <a:off x="4124034" y="3618624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22BD749-B571-E2C5-EDF6-C86F8CE1A951}"/>
                </a:ext>
              </a:extLst>
            </p:cNvPr>
            <p:cNvSpPr txBox="1"/>
            <p:nvPr/>
          </p:nvSpPr>
          <p:spPr>
            <a:xfrm>
              <a:off x="3385895" y="3421066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B356BAB-09E9-ECF6-8A8A-D46DFC21EBA9}"/>
                </a:ext>
              </a:extLst>
            </p:cNvPr>
            <p:cNvSpPr txBox="1"/>
            <p:nvPr/>
          </p:nvSpPr>
          <p:spPr>
            <a:xfrm>
              <a:off x="3684032" y="3429350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E69008F-A73A-7EE3-85A1-CDE01123579E}"/>
                </a:ext>
              </a:extLst>
            </p:cNvPr>
            <p:cNvSpPr txBox="1"/>
            <p:nvPr/>
          </p:nvSpPr>
          <p:spPr>
            <a:xfrm>
              <a:off x="3902046" y="3818954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3643CE1-C3B2-AED5-C208-C00D0D0381D1}"/>
                </a:ext>
              </a:extLst>
            </p:cNvPr>
            <p:cNvSpPr txBox="1"/>
            <p:nvPr/>
          </p:nvSpPr>
          <p:spPr>
            <a:xfrm>
              <a:off x="3642039" y="3718706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63B40AE-59B1-95FD-1AA7-B740625643CE}"/>
                </a:ext>
              </a:extLst>
            </p:cNvPr>
            <p:cNvSpPr txBox="1"/>
            <p:nvPr/>
          </p:nvSpPr>
          <p:spPr>
            <a:xfrm>
              <a:off x="3378273" y="3684339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0196E6C-7ECE-159B-A9B2-5A438D8FCEEC}"/>
              </a:ext>
            </a:extLst>
          </p:cNvPr>
          <p:cNvGrpSpPr/>
          <p:nvPr/>
        </p:nvGrpSpPr>
        <p:grpSpPr>
          <a:xfrm>
            <a:off x="6732798" y="4280762"/>
            <a:ext cx="2024088" cy="1813436"/>
            <a:chOff x="6893028" y="2749670"/>
            <a:chExt cx="2024088" cy="1813436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4BF72D74-3F9E-9982-7B38-34173EB51D10}"/>
                </a:ext>
              </a:extLst>
            </p:cNvPr>
            <p:cNvSpPr/>
            <p:nvPr/>
          </p:nvSpPr>
          <p:spPr>
            <a:xfrm>
              <a:off x="6893028" y="2749670"/>
              <a:ext cx="2024088" cy="1813436"/>
            </a:xfrm>
            <a:prstGeom prst="ellipse">
              <a:avLst/>
            </a:prstGeom>
            <a:solidFill>
              <a:srgbClr val="996633">
                <a:alpha val="4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0" name="Punched Tape 59">
              <a:extLst>
                <a:ext uri="{FF2B5EF4-FFF2-40B4-BE49-F238E27FC236}">
                  <a16:creationId xmlns:a16="http://schemas.microsoft.com/office/drawing/2014/main" id="{55E91991-37F7-B353-39ED-D610888A1C29}"/>
                </a:ext>
              </a:extLst>
            </p:cNvPr>
            <p:cNvSpPr/>
            <p:nvPr/>
          </p:nvSpPr>
          <p:spPr>
            <a:xfrm rot="16966438">
              <a:off x="7282805" y="2956877"/>
              <a:ext cx="1342801" cy="1291156"/>
            </a:xfrm>
            <a:prstGeom prst="flowChartPunchedTap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3365739-6FDA-3872-6C6F-EF92FBD61D77}"/>
                </a:ext>
              </a:extLst>
            </p:cNvPr>
            <p:cNvSpPr/>
            <p:nvPr/>
          </p:nvSpPr>
          <p:spPr>
            <a:xfrm>
              <a:off x="7460623" y="3166162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E9C38FE-956D-F200-7884-72414A0C2996}"/>
                </a:ext>
              </a:extLst>
            </p:cNvPr>
            <p:cNvSpPr/>
            <p:nvPr/>
          </p:nvSpPr>
          <p:spPr>
            <a:xfrm>
              <a:off x="7678296" y="2995605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76F30AA-D715-4D46-E3B7-802EC58B8D2C}"/>
                </a:ext>
              </a:extLst>
            </p:cNvPr>
            <p:cNvSpPr/>
            <p:nvPr/>
          </p:nvSpPr>
          <p:spPr>
            <a:xfrm>
              <a:off x="7936268" y="3081596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BA05465-3AA5-EEF7-3FD0-128A3DEFC579}"/>
                </a:ext>
              </a:extLst>
            </p:cNvPr>
            <p:cNvSpPr/>
            <p:nvPr/>
          </p:nvSpPr>
          <p:spPr>
            <a:xfrm>
              <a:off x="7718595" y="3338143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123B5AF1-45B5-DFCA-BF76-F70BD9F64188}"/>
                </a:ext>
              </a:extLst>
            </p:cNvPr>
            <p:cNvSpPr/>
            <p:nvPr/>
          </p:nvSpPr>
          <p:spPr>
            <a:xfrm>
              <a:off x="7586912" y="3926747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6F1ED6AF-6AFF-8A7A-9659-860A9EABF8CD}"/>
                </a:ext>
              </a:extLst>
            </p:cNvPr>
            <p:cNvSpPr/>
            <p:nvPr/>
          </p:nvSpPr>
          <p:spPr>
            <a:xfrm>
              <a:off x="8077822" y="3399202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E02F9FC-5D0E-4BF2-2EFB-72300453A881}"/>
                </a:ext>
              </a:extLst>
            </p:cNvPr>
            <p:cNvSpPr/>
            <p:nvPr/>
          </p:nvSpPr>
          <p:spPr>
            <a:xfrm>
              <a:off x="8326126" y="3787126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F87336F-D46F-04C4-AC35-06371F38DEF3}"/>
                </a:ext>
              </a:extLst>
            </p:cNvPr>
            <p:cNvSpPr/>
            <p:nvPr/>
          </p:nvSpPr>
          <p:spPr>
            <a:xfrm>
              <a:off x="7890576" y="3634887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695777B-8990-C8B0-B9DA-395D4879506B}"/>
                </a:ext>
              </a:extLst>
            </p:cNvPr>
            <p:cNvSpPr/>
            <p:nvPr/>
          </p:nvSpPr>
          <p:spPr>
            <a:xfrm>
              <a:off x="8154145" y="4045098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02CB1BDB-0A91-ABFF-D035-CA4AE9E956C8}"/>
                </a:ext>
              </a:extLst>
            </p:cNvPr>
            <p:cNvSpPr/>
            <p:nvPr/>
          </p:nvSpPr>
          <p:spPr>
            <a:xfrm>
              <a:off x="7844884" y="3959108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059861BF-FB76-A861-368D-81F7BE5902AF}"/>
                </a:ext>
              </a:extLst>
            </p:cNvPr>
            <p:cNvSpPr/>
            <p:nvPr/>
          </p:nvSpPr>
          <p:spPr>
            <a:xfrm>
              <a:off x="8240136" y="3042010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5E884AD-0318-5287-D9A9-181D55EEC2EC}"/>
                </a:ext>
              </a:extLst>
            </p:cNvPr>
            <p:cNvSpPr/>
            <p:nvPr/>
          </p:nvSpPr>
          <p:spPr>
            <a:xfrm>
              <a:off x="7592306" y="3634887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AE72C7D-FE0C-6AB2-169F-F92E41951719}"/>
                </a:ext>
              </a:extLst>
            </p:cNvPr>
            <p:cNvSpPr txBox="1"/>
            <p:nvPr/>
          </p:nvSpPr>
          <p:spPr>
            <a:xfrm>
              <a:off x="7644572" y="2792376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CFD3C27-EEF7-E729-EE65-CAC4B11E4C9C}"/>
                </a:ext>
              </a:extLst>
            </p:cNvPr>
            <p:cNvSpPr txBox="1"/>
            <p:nvPr/>
          </p:nvSpPr>
          <p:spPr>
            <a:xfrm>
              <a:off x="7884282" y="2893215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CD2B1BB-C74B-90E5-C4FE-64680B65F233}"/>
                </a:ext>
              </a:extLst>
            </p:cNvPr>
            <p:cNvSpPr txBox="1"/>
            <p:nvPr/>
          </p:nvSpPr>
          <p:spPr>
            <a:xfrm>
              <a:off x="8161382" y="2846905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587C772A-3BB3-9255-CFCD-5C969BEF5FCF}"/>
                </a:ext>
              </a:extLst>
            </p:cNvPr>
            <p:cNvSpPr txBox="1"/>
            <p:nvPr/>
          </p:nvSpPr>
          <p:spPr>
            <a:xfrm>
              <a:off x="7432896" y="2972601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1E1E6AD-506D-4636-EA99-EA5CD7F0A907}"/>
                </a:ext>
              </a:extLst>
            </p:cNvPr>
            <p:cNvSpPr txBox="1"/>
            <p:nvPr/>
          </p:nvSpPr>
          <p:spPr>
            <a:xfrm>
              <a:off x="7702942" y="3188226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FC8A16E-473A-B636-3A70-BA0904A01A61}"/>
                </a:ext>
              </a:extLst>
            </p:cNvPr>
            <p:cNvSpPr txBox="1"/>
            <p:nvPr/>
          </p:nvSpPr>
          <p:spPr>
            <a:xfrm>
              <a:off x="8041800" y="3219973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C7B53DC2-6668-C6C6-BB74-A355C7AD34A3}"/>
                </a:ext>
              </a:extLst>
            </p:cNvPr>
            <p:cNvSpPr txBox="1"/>
            <p:nvPr/>
          </p:nvSpPr>
          <p:spPr>
            <a:xfrm>
              <a:off x="8298398" y="3630371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5AF4762-2F37-DDCC-2074-FD69D1E9FD8B}"/>
                </a:ext>
              </a:extLst>
            </p:cNvPr>
            <p:cNvSpPr txBox="1"/>
            <p:nvPr/>
          </p:nvSpPr>
          <p:spPr>
            <a:xfrm>
              <a:off x="7560258" y="3432814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7A25A40-CB75-D7FA-1848-D88E38A729A7}"/>
                </a:ext>
              </a:extLst>
            </p:cNvPr>
            <p:cNvSpPr txBox="1"/>
            <p:nvPr/>
          </p:nvSpPr>
          <p:spPr>
            <a:xfrm>
              <a:off x="7858396" y="3441097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EB26A049-29E5-E3D6-3E65-C6603D0CF6BB}"/>
                </a:ext>
              </a:extLst>
            </p:cNvPr>
            <p:cNvSpPr txBox="1"/>
            <p:nvPr/>
          </p:nvSpPr>
          <p:spPr>
            <a:xfrm>
              <a:off x="8151074" y="3904144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2ACE66A-C0C2-71A6-C185-ADA643EE9BF5}"/>
                </a:ext>
              </a:extLst>
            </p:cNvPr>
            <p:cNvSpPr txBox="1"/>
            <p:nvPr/>
          </p:nvSpPr>
          <p:spPr>
            <a:xfrm>
              <a:off x="7858442" y="3783003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3C0A5BD-EA3B-C178-6C8E-F75A3BDC89F9}"/>
                </a:ext>
              </a:extLst>
            </p:cNvPr>
            <p:cNvSpPr txBox="1"/>
            <p:nvPr/>
          </p:nvSpPr>
          <p:spPr>
            <a:xfrm>
              <a:off x="7552637" y="3696086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2B33C879-26CF-2CFA-8B19-50F383EC8755}"/>
              </a:ext>
            </a:extLst>
          </p:cNvPr>
          <p:cNvGrpSpPr/>
          <p:nvPr/>
        </p:nvGrpSpPr>
        <p:grpSpPr>
          <a:xfrm>
            <a:off x="4644121" y="4292848"/>
            <a:ext cx="2024088" cy="1813436"/>
            <a:chOff x="4804351" y="2761756"/>
            <a:chExt cx="2024088" cy="1813436"/>
          </a:xfrm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F72BAAC1-B374-ADFC-7FCE-CBDF5D795488}"/>
                </a:ext>
              </a:extLst>
            </p:cNvPr>
            <p:cNvSpPr/>
            <p:nvPr/>
          </p:nvSpPr>
          <p:spPr>
            <a:xfrm>
              <a:off x="4804351" y="2761756"/>
              <a:ext cx="2024088" cy="1813436"/>
            </a:xfrm>
            <a:prstGeom prst="ellipse">
              <a:avLst/>
            </a:prstGeom>
            <a:solidFill>
              <a:srgbClr val="996633">
                <a:alpha val="4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87" name="Punched Tape 86">
              <a:extLst>
                <a:ext uri="{FF2B5EF4-FFF2-40B4-BE49-F238E27FC236}">
                  <a16:creationId xmlns:a16="http://schemas.microsoft.com/office/drawing/2014/main" id="{A56090D4-1CEC-D3AD-E83C-35ABA7F4D4C2}"/>
                </a:ext>
              </a:extLst>
            </p:cNvPr>
            <p:cNvSpPr/>
            <p:nvPr/>
          </p:nvSpPr>
          <p:spPr>
            <a:xfrm rot="16966438">
              <a:off x="5194128" y="2968963"/>
              <a:ext cx="1342801" cy="1291156"/>
            </a:xfrm>
            <a:prstGeom prst="flowChartPunchedTap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E412820-A57E-0660-2C38-FC8223151D00}"/>
                </a:ext>
              </a:extLst>
            </p:cNvPr>
            <p:cNvSpPr/>
            <p:nvPr/>
          </p:nvSpPr>
          <p:spPr>
            <a:xfrm>
              <a:off x="5371946" y="3178248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8C22A2F-E6A2-625E-87A6-E5914056DB9C}"/>
                </a:ext>
              </a:extLst>
            </p:cNvPr>
            <p:cNvSpPr/>
            <p:nvPr/>
          </p:nvSpPr>
          <p:spPr>
            <a:xfrm>
              <a:off x="5589619" y="3007691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CDFEFAA-8781-9262-C16C-FFD0CA3205D2}"/>
                </a:ext>
              </a:extLst>
            </p:cNvPr>
            <p:cNvSpPr/>
            <p:nvPr/>
          </p:nvSpPr>
          <p:spPr>
            <a:xfrm>
              <a:off x="5847591" y="3093682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62828827-CC88-CCCC-DFEA-FEE3DC80D647}"/>
                </a:ext>
              </a:extLst>
            </p:cNvPr>
            <p:cNvSpPr/>
            <p:nvPr/>
          </p:nvSpPr>
          <p:spPr>
            <a:xfrm>
              <a:off x="5629918" y="3350229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3FBFDF29-74A0-A110-C328-565706B79071}"/>
                </a:ext>
              </a:extLst>
            </p:cNvPr>
            <p:cNvSpPr/>
            <p:nvPr/>
          </p:nvSpPr>
          <p:spPr>
            <a:xfrm>
              <a:off x="5498235" y="3938833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70D2CE2-145A-D17E-BCA6-5B332D3CCD98}"/>
                </a:ext>
              </a:extLst>
            </p:cNvPr>
            <p:cNvSpPr/>
            <p:nvPr/>
          </p:nvSpPr>
          <p:spPr>
            <a:xfrm>
              <a:off x="5989145" y="3411288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7B9454C-A962-48D4-7F06-0EEF887D80EA}"/>
                </a:ext>
              </a:extLst>
            </p:cNvPr>
            <p:cNvSpPr/>
            <p:nvPr/>
          </p:nvSpPr>
          <p:spPr>
            <a:xfrm>
              <a:off x="6237449" y="3799212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B7015FD-B1E1-9CC3-FC39-1D622A32EBAF}"/>
                </a:ext>
              </a:extLst>
            </p:cNvPr>
            <p:cNvSpPr/>
            <p:nvPr/>
          </p:nvSpPr>
          <p:spPr>
            <a:xfrm>
              <a:off x="5801899" y="3646973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06BBEC4B-0180-69A1-7E74-8546431B9004}"/>
                </a:ext>
              </a:extLst>
            </p:cNvPr>
            <p:cNvSpPr/>
            <p:nvPr/>
          </p:nvSpPr>
          <p:spPr>
            <a:xfrm>
              <a:off x="6065468" y="4057184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05CFAF7-4F96-27DD-54B5-4873D8E28698}"/>
                </a:ext>
              </a:extLst>
            </p:cNvPr>
            <p:cNvSpPr/>
            <p:nvPr/>
          </p:nvSpPr>
          <p:spPr>
            <a:xfrm>
              <a:off x="5756207" y="3971194"/>
              <a:ext cx="171981" cy="17198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6B04517E-C63D-5B97-A007-3B782FA0FA8A}"/>
                </a:ext>
              </a:extLst>
            </p:cNvPr>
            <p:cNvSpPr/>
            <p:nvPr/>
          </p:nvSpPr>
          <p:spPr>
            <a:xfrm>
              <a:off x="6151459" y="3054096"/>
              <a:ext cx="171981" cy="171981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245DF238-9FEF-CF28-5CE2-265A15E117CC}"/>
                </a:ext>
              </a:extLst>
            </p:cNvPr>
            <p:cNvSpPr/>
            <p:nvPr/>
          </p:nvSpPr>
          <p:spPr>
            <a:xfrm>
              <a:off x="5503629" y="3646973"/>
              <a:ext cx="171981" cy="171981"/>
            </a:xfrm>
            <a:prstGeom prst="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5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6EE60B8-0DCB-071B-FFA5-DE7D43884EE9}"/>
                </a:ext>
              </a:extLst>
            </p:cNvPr>
            <p:cNvSpPr txBox="1"/>
            <p:nvPr/>
          </p:nvSpPr>
          <p:spPr>
            <a:xfrm>
              <a:off x="5555895" y="2804462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B44D1908-CF82-F5E1-B889-A545BA713B5E}"/>
                </a:ext>
              </a:extLst>
            </p:cNvPr>
            <p:cNvSpPr txBox="1"/>
            <p:nvPr/>
          </p:nvSpPr>
          <p:spPr>
            <a:xfrm>
              <a:off x="5795605" y="2905301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6F2058E-D035-063A-AE11-BBD2A06A3D53}"/>
                </a:ext>
              </a:extLst>
            </p:cNvPr>
            <p:cNvSpPr txBox="1"/>
            <p:nvPr/>
          </p:nvSpPr>
          <p:spPr>
            <a:xfrm>
              <a:off x="6072705" y="2858991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745471A3-9EEC-0074-5675-EAEDB0F41525}"/>
                </a:ext>
              </a:extLst>
            </p:cNvPr>
            <p:cNvSpPr txBox="1"/>
            <p:nvPr/>
          </p:nvSpPr>
          <p:spPr>
            <a:xfrm>
              <a:off x="5344219" y="2984687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A420B357-D420-0636-37DA-966BCFA03563}"/>
                </a:ext>
              </a:extLst>
            </p:cNvPr>
            <p:cNvSpPr txBox="1"/>
            <p:nvPr/>
          </p:nvSpPr>
          <p:spPr>
            <a:xfrm>
              <a:off x="5593245" y="3168782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71BFB95F-BEEA-15FB-4245-EED894469F06}"/>
                </a:ext>
              </a:extLst>
            </p:cNvPr>
            <p:cNvSpPr txBox="1"/>
            <p:nvPr/>
          </p:nvSpPr>
          <p:spPr>
            <a:xfrm>
              <a:off x="5953123" y="3232059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313EAF7-C4D2-1EE5-0CD4-733DDE748975}"/>
                </a:ext>
              </a:extLst>
            </p:cNvPr>
            <p:cNvSpPr txBox="1"/>
            <p:nvPr/>
          </p:nvSpPr>
          <p:spPr>
            <a:xfrm>
              <a:off x="6209721" y="3642457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F9C38BF2-35B2-556A-0ADB-A9FFA0FE44D8}"/>
                </a:ext>
              </a:extLst>
            </p:cNvPr>
            <p:cNvSpPr txBox="1"/>
            <p:nvPr/>
          </p:nvSpPr>
          <p:spPr>
            <a:xfrm>
              <a:off x="5471581" y="3444900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DFEE0C09-BE61-1E54-95C9-609FC5068782}"/>
                </a:ext>
              </a:extLst>
            </p:cNvPr>
            <p:cNvSpPr txBox="1"/>
            <p:nvPr/>
          </p:nvSpPr>
          <p:spPr>
            <a:xfrm>
              <a:off x="5769719" y="3453183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DFFBCC6A-281A-4753-68B7-B38528D5FC8B}"/>
                </a:ext>
              </a:extLst>
            </p:cNvPr>
            <p:cNvSpPr txBox="1"/>
            <p:nvPr/>
          </p:nvSpPr>
          <p:spPr>
            <a:xfrm>
              <a:off x="6062397" y="3916230"/>
              <a:ext cx="21854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C8347F6C-BF6F-CB8B-F08F-B54194F3DD79}"/>
                </a:ext>
              </a:extLst>
            </p:cNvPr>
            <p:cNvSpPr txBox="1"/>
            <p:nvPr/>
          </p:nvSpPr>
          <p:spPr>
            <a:xfrm>
              <a:off x="5727725" y="3742539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C2D9D04A-402A-E584-270E-A69D98DE988D}"/>
                </a:ext>
              </a:extLst>
            </p:cNvPr>
            <p:cNvSpPr txBox="1"/>
            <p:nvPr/>
          </p:nvSpPr>
          <p:spPr>
            <a:xfrm>
              <a:off x="5463960" y="3708172"/>
              <a:ext cx="260008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100" dirty="0"/>
                <a:t>.</a:t>
              </a: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6231A762-5A77-0974-3B8D-BDE1DE7A0224}"/>
              </a:ext>
            </a:extLst>
          </p:cNvPr>
          <p:cNvSpPr txBox="1"/>
          <p:nvPr/>
        </p:nvSpPr>
        <p:spPr>
          <a:xfrm>
            <a:off x="1063900" y="3972527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1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2DAC417A-5218-E6ED-F1D0-11236A15CCFE}"/>
              </a:ext>
            </a:extLst>
          </p:cNvPr>
          <p:cNvSpPr txBox="1"/>
          <p:nvPr/>
        </p:nvSpPr>
        <p:spPr>
          <a:xfrm>
            <a:off x="3127648" y="3912904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2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8D652B13-5540-5CEA-321C-7594F0009E4A}"/>
              </a:ext>
            </a:extLst>
          </p:cNvPr>
          <p:cNvSpPr txBox="1"/>
          <p:nvPr/>
        </p:nvSpPr>
        <p:spPr>
          <a:xfrm>
            <a:off x="5205519" y="3905038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3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7C36BE9-3E5C-4A2A-FBD6-ADFB6144951F}"/>
              </a:ext>
            </a:extLst>
          </p:cNvPr>
          <p:cNvSpPr txBox="1"/>
          <p:nvPr/>
        </p:nvSpPr>
        <p:spPr>
          <a:xfrm>
            <a:off x="7336966" y="3906518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4</a:t>
            </a:r>
          </a:p>
        </p:txBody>
      </p:sp>
    </p:spTree>
    <p:extLst>
      <p:ext uri="{BB962C8B-B14F-4D97-AF65-F5344CB8AC3E}">
        <p14:creationId xmlns:p14="http://schemas.microsoft.com/office/powerpoint/2010/main" val="2110323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A7D58-FF1E-3F41-BC77-789A9B876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Where’s the Fire?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536C7-E691-3740-A4DE-093BA550DC12}"/>
              </a:ext>
            </a:extLst>
          </p:cNvPr>
          <p:cNvSpPr/>
          <p:nvPr/>
        </p:nvSpPr>
        <p:spPr>
          <a:xfrm>
            <a:off x="0" y="6488668"/>
            <a:ext cx="20602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tylervigen.com</a:t>
            </a:r>
            <a:r>
              <a:rPr lang="en-US" sz="1600" dirty="0"/>
              <a:t>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98F3D7-8B12-CE4C-BDB6-D582A328B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614" y="1289618"/>
            <a:ext cx="8150772" cy="50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7579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2AA52-E42E-6446-9892-304A67C21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Categorical/Continuous Models Abound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3D1909-D6C3-F54A-977A-15447669FE57}"/>
              </a:ext>
            </a:extLst>
          </p:cNvPr>
          <p:cNvSpPr txBox="1"/>
          <p:nvPr/>
        </p:nvSpPr>
        <p:spPr>
          <a:xfrm>
            <a:off x="2315497" y="5573865"/>
            <a:ext cx="1126655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latin typeface="Calibri Light"/>
                <a:cs typeface="Calibri Light"/>
              </a:rPr>
              <a:t>Driver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442F79-A913-3B45-8757-4974583A9917}"/>
              </a:ext>
            </a:extLst>
          </p:cNvPr>
          <p:cNvSpPr txBox="1"/>
          <p:nvPr/>
        </p:nvSpPr>
        <p:spPr>
          <a:xfrm>
            <a:off x="4804174" y="4213017"/>
            <a:ext cx="1663149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latin typeface="Calibri Light"/>
                <a:cs typeface="Calibri Light"/>
              </a:rPr>
              <a:t>Response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59123B-7769-044B-9FF3-722E92EC6C69}"/>
              </a:ext>
            </a:extLst>
          </p:cNvPr>
          <p:cNvCxnSpPr>
            <a:cxnSpLocks/>
            <a:stCxn id="3" idx="3"/>
            <a:endCxn id="4" idx="2"/>
          </p:cNvCxnSpPr>
          <p:nvPr/>
        </p:nvCxnSpPr>
        <p:spPr>
          <a:xfrm flipV="1">
            <a:off x="3442152" y="4767015"/>
            <a:ext cx="2193597" cy="108384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23AF4715-49E7-1C4F-8751-50D5CA70C677}"/>
              </a:ext>
            </a:extLst>
          </p:cNvPr>
          <p:cNvSpPr/>
          <p:nvPr/>
        </p:nvSpPr>
        <p:spPr>
          <a:xfrm>
            <a:off x="6438325" y="2966929"/>
            <a:ext cx="1246004" cy="108232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Error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37A8D73-7344-4342-BD87-F72B7D74DBFE}"/>
              </a:ext>
            </a:extLst>
          </p:cNvPr>
          <p:cNvCxnSpPr>
            <a:cxnSpLocks/>
            <a:stCxn id="9" idx="3"/>
            <a:endCxn id="4" idx="0"/>
          </p:cNvCxnSpPr>
          <p:nvPr/>
        </p:nvCxnSpPr>
        <p:spPr>
          <a:xfrm flipH="1">
            <a:off x="5635749" y="3890752"/>
            <a:ext cx="985049" cy="32226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2C86B11-4744-DD41-9972-121BC111077C}"/>
              </a:ext>
            </a:extLst>
          </p:cNvPr>
          <p:cNvSpPr txBox="1"/>
          <p:nvPr/>
        </p:nvSpPr>
        <p:spPr>
          <a:xfrm>
            <a:off x="2126436" y="4202781"/>
            <a:ext cx="1266245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latin typeface="Calibri Light"/>
                <a:cs typeface="Calibri Light"/>
              </a:rPr>
              <a:t>Cluster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CB71B7-1803-A54D-92CB-EACB1CC6EAFE}"/>
              </a:ext>
            </a:extLst>
          </p:cNvPr>
          <p:cNvCxnSpPr>
            <a:cxnSpLocks/>
            <a:stCxn id="3" idx="1"/>
            <a:endCxn id="15" idx="1"/>
          </p:cNvCxnSpPr>
          <p:nvPr/>
        </p:nvCxnSpPr>
        <p:spPr>
          <a:xfrm rot="10800000">
            <a:off x="2126437" y="4479780"/>
            <a:ext cx="189061" cy="1371084"/>
          </a:xfrm>
          <a:prstGeom prst="curvedConnector3">
            <a:avLst>
              <a:gd name="adj1" fmla="val 445868"/>
            </a:avLst>
          </a:prstGeom>
          <a:ln w="57150" cmpd="sng"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6B92C55-9797-C04A-9195-626BCF4B08D1}"/>
              </a:ext>
            </a:extLst>
          </p:cNvPr>
          <p:cNvCxnSpPr>
            <a:cxnSpLocks/>
            <a:stCxn id="15" idx="3"/>
            <a:endCxn id="4" idx="1"/>
          </p:cNvCxnSpPr>
          <p:nvPr/>
        </p:nvCxnSpPr>
        <p:spPr>
          <a:xfrm>
            <a:off x="3392681" y="4479780"/>
            <a:ext cx="1411493" cy="1023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D6ACFC4-594B-D843-9BEC-73FD7C597EA9}"/>
              </a:ext>
            </a:extLst>
          </p:cNvPr>
          <p:cNvSpPr txBox="1"/>
          <p:nvPr/>
        </p:nvSpPr>
        <p:spPr>
          <a:xfrm>
            <a:off x="0" y="1688173"/>
            <a:ext cx="6651180" cy="14296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Estimates Driver Effect </a:t>
            </a:r>
            <a:r>
              <a:rPr lang="en-US" sz="2000" b="1" i="1" dirty="0"/>
              <a:t>Controlling for CLUSTER</a:t>
            </a: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BUT – might have a harder time generalizing outside of sites</a:t>
            </a: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Need Mixed Models (THE FUTURE!)</a:t>
            </a:r>
          </a:p>
        </p:txBody>
      </p:sp>
    </p:spTree>
    <p:extLst>
      <p:ext uri="{BB962C8B-B14F-4D97-AF65-F5344CB8AC3E}">
        <p14:creationId xmlns:p14="http://schemas.microsoft.com/office/powerpoint/2010/main" val="1710731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856E5-954A-97A6-3F73-FDE383C37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Extensions are Possible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ED58-4617-DCF8-F1D4-CC01BEEBD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945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Can sample many times within a cluster over time</a:t>
            </a:r>
          </a:p>
          <a:p>
            <a:pPr lvl="1"/>
            <a:r>
              <a:rPr lang="en-US" dirty="0"/>
              <a:t>Good if drivers vary between clusters and over time</a:t>
            </a:r>
          </a:p>
          <a:p>
            <a:endParaRPr lang="en-US" dirty="0"/>
          </a:p>
          <a:p>
            <a:r>
              <a:rPr lang="en-US" dirty="0"/>
              <a:t>Good as a method for dealing with many gradients and uncertainties</a:t>
            </a:r>
          </a:p>
          <a:p>
            <a:endParaRPr lang="en-US" dirty="0"/>
          </a:p>
          <a:p>
            <a:r>
              <a:rPr lang="en-US" dirty="0"/>
              <a:t>Deep literature on how to use these and related design</a:t>
            </a:r>
          </a:p>
          <a:p>
            <a:endParaRPr lang="en-US" dirty="0"/>
          </a:p>
          <a:p>
            <a:r>
              <a:rPr lang="en-US" dirty="0"/>
              <a:t>In essence, fancy SRDs</a:t>
            </a:r>
          </a:p>
        </p:txBody>
      </p:sp>
    </p:spTree>
    <p:extLst>
      <p:ext uri="{BB962C8B-B14F-4D97-AF65-F5344CB8AC3E}">
        <p14:creationId xmlns:p14="http://schemas.microsoft.com/office/powerpoint/2010/main" val="40920786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AB55-1EF8-3541-9A71-8FEDCB01B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Taking Advantage of Natural Experiments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CAA67D-5E2E-DE42-B2A6-8B96D81C9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987" y="2671918"/>
            <a:ext cx="3473986" cy="23159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898891-BD70-EC44-9126-FE91CD97D1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671918"/>
            <a:ext cx="3087986" cy="2315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15B6EE-2ECF-334B-B0A1-4D05F36BB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333" y="2399110"/>
            <a:ext cx="3275313" cy="270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199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4EED0E-641E-FC4B-9AAA-D33BD9394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Taking Advantage of Natural Experiments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9F2BB7-7DEE-4642-ADD5-0295F3F4B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Diagramming is key to understand drivers and what you need to control for in a matching site</a:t>
            </a:r>
          </a:p>
          <a:p>
            <a:endParaRPr lang="en-US" sz="2400" dirty="0"/>
          </a:p>
          <a:p>
            <a:r>
              <a:rPr lang="en-US" sz="2400" dirty="0"/>
              <a:t>You have to have non-impacted sites that match</a:t>
            </a:r>
          </a:p>
          <a:p>
            <a:endParaRPr lang="en-US" sz="2400" dirty="0"/>
          </a:p>
          <a:p>
            <a:r>
              <a:rPr lang="en-US" sz="2400" dirty="0"/>
              <a:t>Or, non-impacted sites you can follow to make sure ”natural experiment” impacts are not just temporal variability</a:t>
            </a:r>
          </a:p>
        </p:txBody>
      </p:sp>
    </p:spTree>
    <p:extLst>
      <p:ext uri="{BB962C8B-B14F-4D97-AF65-F5344CB8AC3E}">
        <p14:creationId xmlns:p14="http://schemas.microsoft.com/office/powerpoint/2010/main" val="32310811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CA6A1-3BDC-FD4F-8B74-77C80B1C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Before-After Control-Impact Design (BACI) AKA Diff in Diff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D6FC4629-4540-BF4B-A697-EE8CEA1C3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275" y="1891903"/>
            <a:ext cx="3143250" cy="4108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309C0FA0-0477-7846-8B91-E5FE88619F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97" y="5656306"/>
            <a:ext cx="125547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005389"/>
              </a:buClr>
              <a:buFont typeface="Lucida Grande" panose="020B0600040502020204" pitchFamily="34" charset="0"/>
              <a:buChar char="▸"/>
              <a:defRPr sz="2000">
                <a:solidFill>
                  <a:srgbClr val="005A8B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005389"/>
              </a:buClr>
              <a:buSzPct val="75000"/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900" dirty="0" err="1">
                <a:solidFill>
                  <a:schemeClr val="tx1"/>
                </a:solidFill>
              </a:rPr>
              <a:t>Schroeter</a:t>
            </a:r>
            <a:r>
              <a:rPr lang="en-US" altLang="en-US" sz="900" dirty="0">
                <a:solidFill>
                  <a:schemeClr val="tx1"/>
                </a:solidFill>
              </a:rPr>
              <a:t> et al. 1993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07E4A1-34AA-4F47-933F-964E344F8070}"/>
              </a:ext>
            </a:extLst>
          </p:cNvPr>
          <p:cNvSpPr txBox="1"/>
          <p:nvPr/>
        </p:nvSpPr>
        <p:spPr>
          <a:xfrm>
            <a:off x="68366" y="5234676"/>
            <a:ext cx="270670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libri Light"/>
                <a:cs typeface="Calibri Light"/>
              </a:rPr>
              <a:t>Response of Interest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22CDFE-DA68-D24A-89F4-AE2BE9DE222E}"/>
              </a:ext>
            </a:extLst>
          </p:cNvPr>
          <p:cNvSpPr txBox="1"/>
          <p:nvPr/>
        </p:nvSpPr>
        <p:spPr>
          <a:xfrm>
            <a:off x="132023" y="2583906"/>
            <a:ext cx="140420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 Light"/>
                <a:cs typeface="Calibri Light"/>
              </a:rPr>
              <a:t>Site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4CCFB9-1FBC-D749-BF49-F30ED4F264F6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>
            <a:off x="834125" y="3045571"/>
            <a:ext cx="587593" cy="21891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990ECD5-B203-2F44-95A9-3987E243F092}"/>
              </a:ext>
            </a:extLst>
          </p:cNvPr>
          <p:cNvSpPr txBox="1"/>
          <p:nvPr/>
        </p:nvSpPr>
        <p:spPr>
          <a:xfrm>
            <a:off x="2056592" y="2583663"/>
            <a:ext cx="140420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 Light"/>
                <a:cs typeface="Calibri Light"/>
              </a:rPr>
              <a:t>Impact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B9BF1F-66E0-CD46-9D06-6B2F492CED75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1515035" y="3045328"/>
            <a:ext cx="1243659" cy="21891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A283AD1-4263-CA4D-9D4E-FF60267B8534}"/>
              </a:ext>
            </a:extLst>
          </p:cNvPr>
          <p:cNvSpPr/>
          <p:nvPr/>
        </p:nvSpPr>
        <p:spPr>
          <a:xfrm>
            <a:off x="2594881" y="3522724"/>
            <a:ext cx="2477569" cy="1080569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Temporal Variability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BEBDE46-8ECD-E94C-A36C-062F01BF72A9}"/>
              </a:ext>
            </a:extLst>
          </p:cNvPr>
          <p:cNvCxnSpPr>
            <a:cxnSpLocks/>
            <a:stCxn id="13" idx="4"/>
            <a:endCxn id="6" idx="3"/>
          </p:cNvCxnSpPr>
          <p:nvPr/>
        </p:nvCxnSpPr>
        <p:spPr>
          <a:xfrm flipH="1">
            <a:off x="2775069" y="4603293"/>
            <a:ext cx="1058597" cy="86221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26484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CA6A1-3BDC-FD4F-8B74-77C80B1C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Before-After Control-Impact Design (BACI) AKA Diff in Diff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D6FC4629-4540-BF4B-A697-EE8CEA1C3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2275" y="1891903"/>
            <a:ext cx="3143250" cy="4108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309C0FA0-0477-7846-8B91-E5FE88619F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97" y="5656306"/>
            <a:ext cx="125547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rgbClr val="005389"/>
              </a:buClr>
              <a:buFont typeface="Lucida Grande" panose="020B0600040502020204" pitchFamily="34" charset="0"/>
              <a:buChar char="▸"/>
              <a:defRPr sz="2000">
                <a:solidFill>
                  <a:srgbClr val="005A8B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005389"/>
              </a:buClr>
              <a:buSzPct val="75000"/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5389"/>
              </a:buClr>
              <a:buFont typeface="Lucida Grande" panose="020B0600040502020204" pitchFamily="34" charset="0"/>
              <a:buChar char="▸"/>
              <a:defRPr>
                <a:solidFill>
                  <a:srgbClr val="005A8B"/>
                </a:solidFill>
                <a:latin typeface="Arial Bold" pitchFamily="36" charset="-52"/>
                <a:ea typeface="ヒラギノ角ゴ Pro W3" panose="020B0300000000000000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900" dirty="0" err="1">
                <a:solidFill>
                  <a:schemeClr val="tx1"/>
                </a:solidFill>
              </a:rPr>
              <a:t>Schroeter</a:t>
            </a:r>
            <a:r>
              <a:rPr lang="en-US" altLang="en-US" sz="900" dirty="0">
                <a:solidFill>
                  <a:schemeClr val="tx1"/>
                </a:solidFill>
              </a:rPr>
              <a:t> et al. 1993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07E4A1-34AA-4F47-933F-964E344F8070}"/>
              </a:ext>
            </a:extLst>
          </p:cNvPr>
          <p:cNvSpPr txBox="1"/>
          <p:nvPr/>
        </p:nvSpPr>
        <p:spPr>
          <a:xfrm>
            <a:off x="1146847" y="5234676"/>
            <a:ext cx="270670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libri Light"/>
                <a:cs typeface="Calibri Light"/>
              </a:rPr>
              <a:t>Response of Interest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22CDFE-DA68-D24A-89F4-AE2BE9DE222E}"/>
              </a:ext>
            </a:extLst>
          </p:cNvPr>
          <p:cNvSpPr txBox="1"/>
          <p:nvPr/>
        </p:nvSpPr>
        <p:spPr>
          <a:xfrm>
            <a:off x="132023" y="2583906"/>
            <a:ext cx="2313032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 Light"/>
                <a:cs typeface="Calibri Light"/>
              </a:rPr>
              <a:t>Difference Between Control and Impact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4CCFB9-1FBC-D749-BF49-F30ED4F264F6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1288539" y="3784235"/>
            <a:ext cx="1211659" cy="88667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990ECD5-B203-2F44-95A9-3987E243F092}"/>
              </a:ext>
            </a:extLst>
          </p:cNvPr>
          <p:cNvSpPr txBox="1"/>
          <p:nvPr/>
        </p:nvSpPr>
        <p:spPr>
          <a:xfrm>
            <a:off x="2890673" y="2758804"/>
            <a:ext cx="140420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 Light"/>
                <a:cs typeface="Calibri Light"/>
              </a:rPr>
              <a:t>Time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B9BF1F-66E0-CD46-9D06-6B2F492CED75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2500200" y="3220469"/>
            <a:ext cx="1092575" cy="1482932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7FB1E53-DCDA-444E-9267-741D40D5D322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2500199" y="4670909"/>
            <a:ext cx="0" cy="56376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4881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22F21-A974-5843-9F4B-D2386AFAD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BACI Data to See Difference</a:t>
            </a:r>
          </a:p>
        </p:txBody>
      </p:sp>
      <p:grpSp>
        <p:nvGrpSpPr>
          <p:cNvPr id="3" name="Group 6">
            <a:extLst>
              <a:ext uri="{FF2B5EF4-FFF2-40B4-BE49-F238E27FC236}">
                <a16:creationId xmlns:a16="http://schemas.microsoft.com/office/drawing/2014/main" id="{D2547D75-70AA-9D43-9FDA-E8B98CB9C0B9}"/>
              </a:ext>
            </a:extLst>
          </p:cNvPr>
          <p:cNvGrpSpPr>
            <a:grpSpLocks/>
          </p:cNvGrpSpPr>
          <p:nvPr/>
        </p:nvGrpSpPr>
        <p:grpSpPr bwMode="auto">
          <a:xfrm>
            <a:off x="1700406" y="1851969"/>
            <a:ext cx="5743189" cy="4148781"/>
            <a:chOff x="4194544" y="2209800"/>
            <a:chExt cx="4114801" cy="2971800"/>
          </a:xfrm>
        </p:grpSpPr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66911404-4587-E345-853D-2F0A1B8BC1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42" r="6091"/>
            <a:stretch>
              <a:fillRect/>
            </a:stretch>
          </p:blipFill>
          <p:spPr bwMode="auto">
            <a:xfrm>
              <a:off x="4194544" y="2286000"/>
              <a:ext cx="4114801" cy="2895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6A9C6195-C21A-B74E-A96B-C4C335B2F6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4544" y="2209800"/>
              <a:ext cx="257387" cy="2645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5389"/>
                </a:buClr>
                <a:buFont typeface="Lucida Grande" panose="020B0600040502020204" pitchFamily="34" charset="0"/>
                <a:buChar char="▸"/>
                <a:defRPr sz="2000">
                  <a:solidFill>
                    <a:srgbClr val="005A8B"/>
                  </a:solidFill>
                  <a:latin typeface="Arial" panose="020B0604020202020204" pitchFamily="34" charset="0"/>
                  <a:ea typeface="ヒラギノ角ゴ Pro W3" panose="020B0300000000000000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rgbClr val="005389"/>
                </a:buClr>
                <a:buFont typeface="Lucida Grande" panose="020B0600040502020204" pitchFamily="34" charset="0"/>
                <a:buChar char="▸"/>
                <a:defRPr>
                  <a:solidFill>
                    <a:srgbClr val="005A8B"/>
                  </a:solidFill>
                  <a:latin typeface="Arial Bold" pitchFamily="36" charset="-52"/>
                  <a:ea typeface="ヒラギノ角ゴ Pro W3" panose="020B0300000000000000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5389"/>
                </a:buClr>
                <a:buSzPct val="75000"/>
                <a:buFont typeface="Lucida Grande" panose="020B0600040502020204" pitchFamily="34" charset="0"/>
                <a:buChar char="▸"/>
                <a:defRPr>
                  <a:solidFill>
                    <a:srgbClr val="005A8B"/>
                  </a:solidFill>
                  <a:latin typeface="Arial" panose="020B0604020202020204" pitchFamily="34" charset="0"/>
                  <a:ea typeface="ヒラギノ角ゴ Pro W3" panose="020B0300000000000000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5389"/>
                </a:buClr>
                <a:buFont typeface="Lucida Grande" panose="020B0600040502020204" pitchFamily="34" charset="0"/>
                <a:buChar char="▸"/>
                <a:defRPr>
                  <a:solidFill>
                    <a:srgbClr val="005A8B"/>
                  </a:solidFill>
                  <a:latin typeface="Arial" panose="020B0604020202020204" pitchFamily="34" charset="0"/>
                  <a:ea typeface="ヒラギノ角ゴ Pro W3" panose="020B0300000000000000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5389"/>
                </a:buClr>
                <a:buFont typeface="Lucida Grande" panose="020B0600040502020204" pitchFamily="34" charset="0"/>
                <a:buChar char="▸"/>
                <a:defRPr>
                  <a:solidFill>
                    <a:srgbClr val="005A8B"/>
                  </a:solidFill>
                  <a:latin typeface="Arial Bold" pitchFamily="36" charset="-52"/>
                  <a:ea typeface="ヒラギノ角ゴ Pro W3" panose="020B0300000000000000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5389"/>
                </a:buClr>
                <a:buFont typeface="Lucida Grande" panose="020B0600040502020204" pitchFamily="34" charset="0"/>
                <a:buChar char="▸"/>
                <a:defRPr>
                  <a:solidFill>
                    <a:srgbClr val="005A8B"/>
                  </a:solidFill>
                  <a:latin typeface="Arial Bold" pitchFamily="36" charset="-52"/>
                  <a:ea typeface="ヒラギノ角ゴ Pro W3" panose="020B0300000000000000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5389"/>
                </a:buClr>
                <a:buFont typeface="Lucida Grande" panose="020B0600040502020204" pitchFamily="34" charset="0"/>
                <a:buChar char="▸"/>
                <a:defRPr>
                  <a:solidFill>
                    <a:srgbClr val="005A8B"/>
                  </a:solidFill>
                  <a:latin typeface="Arial Bold" pitchFamily="36" charset="-52"/>
                  <a:ea typeface="ヒラギノ角ゴ Pro W3" panose="020B0300000000000000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5389"/>
                </a:buClr>
                <a:buFont typeface="Lucida Grande" panose="020B0600040502020204" pitchFamily="34" charset="0"/>
                <a:buChar char="▸"/>
                <a:defRPr>
                  <a:solidFill>
                    <a:srgbClr val="005A8B"/>
                  </a:solidFill>
                  <a:latin typeface="Arial Bold" pitchFamily="36" charset="-52"/>
                  <a:ea typeface="ヒラギノ角ゴ Pro W3" panose="020B0300000000000000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5389"/>
                </a:buClr>
                <a:buFont typeface="Lucida Grande" panose="020B0600040502020204" pitchFamily="34" charset="0"/>
                <a:buChar char="▸"/>
                <a:defRPr>
                  <a:solidFill>
                    <a:srgbClr val="005A8B"/>
                  </a:solidFill>
                  <a:latin typeface="Arial Bold" pitchFamily="36" charset="-52"/>
                  <a:ea typeface="ヒラギノ角ゴ Pro W3" panose="020B0300000000000000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</a:pPr>
              <a:endParaRPr lang="en-US" altLang="en-US" sz="1800">
                <a:solidFill>
                  <a:schemeClr val="tx1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E5CACFE-2C38-CA45-DAAB-462B0548E6DC}"/>
              </a:ext>
            </a:extLst>
          </p:cNvPr>
          <p:cNvSpPr txBox="1"/>
          <p:nvPr/>
        </p:nvSpPr>
        <p:spPr>
          <a:xfrm>
            <a:off x="4921912" y="2790702"/>
            <a:ext cx="1621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Diff in diff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9EB88-602D-69FF-E182-946F62D16923}"/>
              </a:ext>
            </a:extLst>
          </p:cNvPr>
          <p:cNvSpPr txBox="1"/>
          <p:nvPr/>
        </p:nvSpPr>
        <p:spPr>
          <a:xfrm>
            <a:off x="4750230" y="2893556"/>
            <a:ext cx="343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0507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94939-6ACE-0860-816B-2F002CC03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Observational Sampling Can Produce Causal Inference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96EC59-99C0-F80A-5CF1-56A1F26244BE}"/>
              </a:ext>
            </a:extLst>
          </p:cNvPr>
          <p:cNvGrpSpPr/>
          <p:nvPr/>
        </p:nvGrpSpPr>
        <p:grpSpPr>
          <a:xfrm>
            <a:off x="735884" y="1725729"/>
            <a:ext cx="2198274" cy="2535715"/>
            <a:chOff x="1429507" y="2426844"/>
            <a:chExt cx="2455123" cy="2831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37BDBF5-984D-767A-F01E-8FC88BC162A0}"/>
                </a:ext>
              </a:extLst>
            </p:cNvPr>
            <p:cNvSpPr txBox="1"/>
            <p:nvPr/>
          </p:nvSpPr>
          <p:spPr>
            <a:xfrm>
              <a:off x="1505344" y="3712889"/>
              <a:ext cx="652887" cy="3781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Calibri Light"/>
                  <a:cs typeface="Calibri Light"/>
                </a:rPr>
                <a:t>Kelp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3653B1-0D49-0332-B88A-79A3DE7498E9}"/>
                </a:ext>
              </a:extLst>
            </p:cNvPr>
            <p:cNvSpPr txBox="1"/>
            <p:nvPr/>
          </p:nvSpPr>
          <p:spPr>
            <a:xfrm>
              <a:off x="2456829" y="4880725"/>
              <a:ext cx="1427801" cy="3781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Calibri Light"/>
                  <a:cs typeface="Calibri Light"/>
                </a:rPr>
                <a:t>Invertebrates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613200B-0746-CF12-8E6A-C8920D9112B3}"/>
                </a:ext>
              </a:extLst>
            </p:cNvPr>
            <p:cNvSpPr txBox="1"/>
            <p:nvPr/>
          </p:nvSpPr>
          <p:spPr>
            <a:xfrm>
              <a:off x="1429507" y="2426844"/>
              <a:ext cx="804561" cy="3781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Calibri Light"/>
                  <a:cs typeface="Calibri Light"/>
                </a:rPr>
                <a:t>Waves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3CA1A99E-9F8E-2389-2590-0C5DE1286ECD}"/>
                </a:ext>
              </a:extLst>
            </p:cNvPr>
            <p:cNvCxnSpPr>
              <a:stCxn id="6" idx="2"/>
              <a:endCxn id="4" idx="0"/>
            </p:cNvCxnSpPr>
            <p:nvPr/>
          </p:nvCxnSpPr>
          <p:spPr>
            <a:xfrm>
              <a:off x="1831788" y="2804955"/>
              <a:ext cx="0" cy="907934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5035B39-FF46-2A66-A7C6-7A2739EDDF16}"/>
                </a:ext>
              </a:extLst>
            </p:cNvPr>
            <p:cNvCxnSpPr>
              <a:cxnSpLocks/>
              <a:stCxn id="6" idx="2"/>
              <a:endCxn id="9" idx="0"/>
            </p:cNvCxnSpPr>
            <p:nvPr/>
          </p:nvCxnSpPr>
          <p:spPr>
            <a:xfrm>
              <a:off x="1831788" y="2804955"/>
              <a:ext cx="1338943" cy="93539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4B57207-845E-217C-91D6-2ED4D7BE5E2F}"/>
                </a:ext>
              </a:extLst>
            </p:cNvPr>
            <p:cNvSpPr txBox="1"/>
            <p:nvPr/>
          </p:nvSpPr>
          <p:spPr>
            <a:xfrm>
              <a:off x="2816537" y="3740347"/>
              <a:ext cx="708387" cy="3781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Calibri Light"/>
                  <a:cs typeface="Calibri Light"/>
                </a:rPr>
                <a:t>Algae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0AB3E70-BA6D-B6DA-803D-4B48EE497A5B}"/>
                </a:ext>
              </a:extLst>
            </p:cNvPr>
            <p:cNvCxnSpPr>
              <a:cxnSpLocks/>
              <a:stCxn id="4" idx="3"/>
              <a:endCxn id="9" idx="1"/>
            </p:cNvCxnSpPr>
            <p:nvPr/>
          </p:nvCxnSpPr>
          <p:spPr>
            <a:xfrm>
              <a:off x="2158231" y="3901945"/>
              <a:ext cx="658305" cy="27458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CA24691-08E3-A997-0F4D-86AC86C6D15D}"/>
                </a:ext>
              </a:extLst>
            </p:cNvPr>
            <p:cNvCxnSpPr>
              <a:cxnSpLocks/>
              <a:stCxn id="9" idx="2"/>
              <a:endCxn id="5" idx="0"/>
            </p:cNvCxnSpPr>
            <p:nvPr/>
          </p:nvCxnSpPr>
          <p:spPr>
            <a:xfrm flipH="1">
              <a:off x="3170729" y="4118458"/>
              <a:ext cx="1" cy="762267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95F1F463-E3F4-904C-76E3-35C54AD93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621" y="4423667"/>
            <a:ext cx="2726934" cy="22724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33ACA24-CAE1-BB17-1114-4A4A4FF8B615}"/>
              </a:ext>
            </a:extLst>
          </p:cNvPr>
          <p:cNvSpPr txBox="1"/>
          <p:nvPr/>
        </p:nvSpPr>
        <p:spPr>
          <a:xfrm>
            <a:off x="3523593" y="1676121"/>
            <a:ext cx="549827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Armed with a DAG we can intelligently design sampling schemes to overcome sampling bias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Armed with a DAG we can see open back doors and combat omitted variable bias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There are many more extensions to make your sampling more akin to experiments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BUT – when done properly, observational studies have high external validity – even </a:t>
            </a:r>
            <a:r>
              <a:rPr lang="en-US" sz="2200" dirty="0" err="1"/>
              <a:t>moreso</a:t>
            </a:r>
            <a:r>
              <a:rPr lang="en-US" sz="2200" dirty="0"/>
              <a:t> than experiments – and can move us to counterfactuals</a:t>
            </a:r>
          </a:p>
        </p:txBody>
      </p:sp>
    </p:spTree>
    <p:extLst>
      <p:ext uri="{BB962C8B-B14F-4D97-AF65-F5344CB8AC3E}">
        <p14:creationId xmlns:p14="http://schemas.microsoft.com/office/powerpoint/2010/main" val="320088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What We Want to Evaluate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5802" y="3154389"/>
            <a:ext cx="2036134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Calibri Light"/>
                <a:cs typeface="Calibri Light"/>
              </a:rPr>
              <a:t>Cause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60372" y="3154389"/>
            <a:ext cx="1962496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Calibri Light"/>
                <a:cs typeface="Calibri Light"/>
              </a:rPr>
              <a:t>Effect</a:t>
            </a:r>
          </a:p>
        </p:txBody>
      </p:sp>
      <p:cxnSp>
        <p:nvCxnSpPr>
          <p:cNvPr id="6" name="Straight Arrow Connector 5"/>
          <p:cNvCxnSpPr>
            <a:stCxn id="4" idx="3"/>
            <a:endCxn id="5" idx="1"/>
          </p:cNvCxnSpPr>
          <p:nvPr/>
        </p:nvCxnSpPr>
        <p:spPr>
          <a:xfrm>
            <a:off x="2931936" y="3662221"/>
            <a:ext cx="2928436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588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But This is the World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04379" y="3154389"/>
            <a:ext cx="1418978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Calibri Light"/>
                <a:cs typeface="Calibri Light"/>
              </a:rPr>
              <a:t>Cause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45861" y="3154389"/>
            <a:ext cx="1369886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Calibri Light"/>
                <a:cs typeface="Calibri Light"/>
              </a:rPr>
              <a:t>Effect</a:t>
            </a:r>
          </a:p>
        </p:txBody>
      </p:sp>
      <p:cxnSp>
        <p:nvCxnSpPr>
          <p:cNvPr id="6" name="Straight Arrow Connector 5"/>
          <p:cNvCxnSpPr>
            <a:stCxn id="4" idx="3"/>
            <a:endCxn id="5" idx="1"/>
          </p:cNvCxnSpPr>
          <p:nvPr/>
        </p:nvCxnSpPr>
        <p:spPr>
          <a:xfrm>
            <a:off x="2623357" y="3508332"/>
            <a:ext cx="4122504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642774" y="1379777"/>
            <a:ext cx="3742331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Calibri Light"/>
                <a:cs typeface="Calibri Light"/>
              </a:rPr>
              <a:t>Exogenous Cause</a:t>
            </a:r>
          </a:p>
        </p:txBody>
      </p:sp>
      <p:cxnSp>
        <p:nvCxnSpPr>
          <p:cNvPr id="8" name="Straight Arrow Connector 7"/>
          <p:cNvCxnSpPr>
            <a:stCxn id="7" idx="2"/>
            <a:endCxn id="4" idx="0"/>
          </p:cNvCxnSpPr>
          <p:nvPr/>
        </p:nvCxnSpPr>
        <p:spPr>
          <a:xfrm flipH="1">
            <a:off x="1913868" y="2087663"/>
            <a:ext cx="2600072" cy="106672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7" idx="2"/>
            <a:endCxn id="5" idx="0"/>
          </p:cNvCxnSpPr>
          <p:nvPr/>
        </p:nvCxnSpPr>
        <p:spPr>
          <a:xfrm>
            <a:off x="4513940" y="2087663"/>
            <a:ext cx="2916864" cy="106672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466480" y="5977971"/>
            <a:ext cx="1794932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Calibri Light"/>
                <a:cs typeface="Calibri Light"/>
              </a:rPr>
              <a:t>Cause 2</a:t>
            </a:r>
          </a:p>
        </p:txBody>
      </p:sp>
      <p:cxnSp>
        <p:nvCxnSpPr>
          <p:cNvPr id="14" name="Straight Arrow Connector 13"/>
          <p:cNvCxnSpPr>
            <a:stCxn id="13" idx="0"/>
            <a:endCxn id="20" idx="2"/>
          </p:cNvCxnSpPr>
          <p:nvPr/>
        </p:nvCxnSpPr>
        <p:spPr>
          <a:xfrm flipH="1" flipV="1">
            <a:off x="4337760" y="5292318"/>
            <a:ext cx="26186" cy="685653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3"/>
            <a:endCxn id="5" idx="2"/>
          </p:cNvCxnSpPr>
          <p:nvPr/>
        </p:nvCxnSpPr>
        <p:spPr>
          <a:xfrm flipV="1">
            <a:off x="5261412" y="3862275"/>
            <a:ext cx="2169392" cy="246963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385553" y="4645987"/>
            <a:ext cx="1904413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Calibri Light"/>
                <a:cs typeface="Calibri Light"/>
              </a:rPr>
              <a:t>Mediator</a:t>
            </a:r>
          </a:p>
        </p:txBody>
      </p:sp>
      <p:cxnSp>
        <p:nvCxnSpPr>
          <p:cNvPr id="24" name="Straight Arrow Connector 23"/>
          <p:cNvCxnSpPr>
            <a:stCxn id="7" idx="1"/>
            <a:endCxn id="13" idx="1"/>
          </p:cNvCxnSpPr>
          <p:nvPr/>
        </p:nvCxnSpPr>
        <p:spPr>
          <a:xfrm rot="10800000" flipH="1" flipV="1">
            <a:off x="2642774" y="1733720"/>
            <a:ext cx="823706" cy="4598194"/>
          </a:xfrm>
          <a:prstGeom prst="bentConnector3">
            <a:avLst>
              <a:gd name="adj1" fmla="val -248701"/>
            </a:avLst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" idx="2"/>
            <a:endCxn id="20" idx="1"/>
          </p:cNvCxnSpPr>
          <p:nvPr/>
        </p:nvCxnSpPr>
        <p:spPr>
          <a:xfrm>
            <a:off x="1913868" y="3862275"/>
            <a:ext cx="1471685" cy="110687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0" idx="3"/>
            <a:endCxn id="5" idx="1"/>
          </p:cNvCxnSpPr>
          <p:nvPr/>
        </p:nvCxnSpPr>
        <p:spPr>
          <a:xfrm flipV="1">
            <a:off x="5289966" y="3508332"/>
            <a:ext cx="1455895" cy="1460821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2225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Open Back Doors: Our Enemy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half" idx="2"/>
          </p:nvPr>
        </p:nvSpPr>
        <p:spPr>
          <a:xfrm>
            <a:off x="394490" y="4486370"/>
            <a:ext cx="8470435" cy="114300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3600" b="1" i="1" dirty="0"/>
              <a:t>This is the bugbear behind correlation is not causation!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403951" y="2214803"/>
            <a:ext cx="4336098" cy="2012947"/>
            <a:chOff x="1107183" y="1379777"/>
            <a:chExt cx="7036660" cy="2302741"/>
          </a:xfrm>
        </p:grpSpPr>
        <p:sp>
          <p:nvSpPr>
            <p:cNvPr id="4" name="TextBox 3"/>
            <p:cNvSpPr txBox="1"/>
            <p:nvPr/>
          </p:nvSpPr>
          <p:spPr>
            <a:xfrm>
              <a:off x="1107183" y="3154389"/>
              <a:ext cx="1613369" cy="52812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Cause 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717772" y="3154389"/>
              <a:ext cx="1426071" cy="52812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alibri Light"/>
                  <a:cs typeface="Calibri Light"/>
                </a:rPr>
                <a:t>Effect</a:t>
              </a:r>
            </a:p>
          </p:txBody>
        </p:sp>
        <p:cxnSp>
          <p:nvCxnSpPr>
            <p:cNvPr id="6" name="Straight Arrow Connector 5"/>
            <p:cNvCxnSpPr>
              <a:stCxn id="4" idx="3"/>
              <a:endCxn id="5" idx="1"/>
            </p:cNvCxnSpPr>
            <p:nvPr/>
          </p:nvCxnSpPr>
          <p:spPr>
            <a:xfrm>
              <a:off x="2720552" y="3418454"/>
              <a:ext cx="3997219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3233858" y="1379777"/>
              <a:ext cx="2560162" cy="950632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>
                      <a:lumMod val="75000"/>
                    </a:schemeClr>
                  </a:solidFill>
                  <a:latin typeface="Calibri Light"/>
                  <a:cs typeface="Calibri Light"/>
                </a:rPr>
                <a:t>Exogenous </a:t>
              </a:r>
            </a:p>
            <a:p>
              <a:pPr algn="ctr"/>
              <a:r>
                <a:rPr lang="en-US" sz="2400" dirty="0">
                  <a:solidFill>
                    <a:schemeClr val="bg1">
                      <a:lumMod val="75000"/>
                    </a:schemeClr>
                  </a:solidFill>
                  <a:latin typeface="Calibri Light"/>
                  <a:cs typeface="Calibri Light"/>
                </a:rPr>
                <a:t>Cause</a:t>
              </a:r>
            </a:p>
          </p:txBody>
        </p:sp>
        <p:cxnSp>
          <p:nvCxnSpPr>
            <p:cNvPr id="8" name="Straight Arrow Connector 7"/>
            <p:cNvCxnSpPr>
              <a:stCxn id="7" idx="2"/>
              <a:endCxn id="4" idx="0"/>
            </p:cNvCxnSpPr>
            <p:nvPr/>
          </p:nvCxnSpPr>
          <p:spPr>
            <a:xfrm flipH="1">
              <a:off x="1913869" y="2330409"/>
              <a:ext cx="2600071" cy="823981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7" idx="2"/>
              <a:endCxn id="5" idx="0"/>
            </p:cNvCxnSpPr>
            <p:nvPr/>
          </p:nvCxnSpPr>
          <p:spPr>
            <a:xfrm>
              <a:off x="4513940" y="2330409"/>
              <a:ext cx="2916868" cy="823981"/>
            </a:xfrm>
            <a:prstGeom prst="straightConnector1">
              <a:avLst/>
            </a:prstGeom>
            <a:ln w="57150" cmpd="sng">
              <a:solidFill>
                <a:schemeClr val="bg1">
                  <a:lumMod val="75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BFF759-6BF4-7DF7-5C1D-6FDD51840FBD}"/>
              </a:ext>
            </a:extLst>
          </p:cNvPr>
          <p:cNvSpPr txBox="1"/>
          <p:nvPr/>
        </p:nvSpPr>
        <p:spPr>
          <a:xfrm>
            <a:off x="2901042" y="5857212"/>
            <a:ext cx="3643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BUT THERE ARE MORE!</a:t>
            </a:r>
          </a:p>
        </p:txBody>
      </p:sp>
    </p:spTree>
    <p:extLst>
      <p:ext uri="{BB962C8B-B14F-4D97-AF65-F5344CB8AC3E}">
        <p14:creationId xmlns:p14="http://schemas.microsoft.com/office/powerpoint/2010/main" val="309117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62131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rmAutofit fontScale="90000"/>
          </a:bodyPr>
          <a:lstStyle/>
          <a:p>
            <a:pPr marL="231775"/>
            <a:r>
              <a:rPr lang="en-US" sz="3600" dirty="0">
                <a:solidFill>
                  <a:schemeClr val="bg1"/>
                </a:solidFill>
              </a:rPr>
              <a:t>I Thought Correlation Wasn’t Causation…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817" y="911224"/>
            <a:ext cx="8515350" cy="5699437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Correlation, causation, and open back doors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  <a:latin typeface="Avenir" panose="02000503020000020003" pitchFamily="2" charset="0"/>
              </a:rPr>
              <a:t>What are we trying to do with observational studies: Counterfactual inference and selection bias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From DAGs to traditional observational study designs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venir" panose="02000503020000020003" pitchFamily="2" charset="0"/>
              </a:rPr>
              <a:t>Shutting the Back-Door with Panels and Cross-Sections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venir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408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6587</TotalTime>
  <Words>1854</Words>
  <Application>Microsoft Macintosh PowerPoint</Application>
  <PresentationFormat>On-screen Show (4:3)</PresentationFormat>
  <Paragraphs>464</Paragraphs>
  <Slides>57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Arial</vt:lpstr>
      <vt:lpstr>Avenir</vt:lpstr>
      <vt:lpstr>Calibri</vt:lpstr>
      <vt:lpstr>Calibri Light</vt:lpstr>
      <vt:lpstr>Office Theme</vt:lpstr>
      <vt:lpstr>PowerPoint Presentation</vt:lpstr>
      <vt:lpstr>I Thought Correlation Wasn’t Causation…</vt:lpstr>
      <vt:lpstr>Observation: Can We Learn Anything?</vt:lpstr>
      <vt:lpstr>Correlation does not equal causation… but where there’s smoke, there’s fire.  -Jim Grace</vt:lpstr>
      <vt:lpstr>Where’s the Fire?</vt:lpstr>
      <vt:lpstr>What We Want to Evaluate</vt:lpstr>
      <vt:lpstr>But This is the World</vt:lpstr>
      <vt:lpstr>Open Back Doors: Our Enemy</vt:lpstr>
      <vt:lpstr>I Thought Correlation Wasn’t Causation…</vt:lpstr>
      <vt:lpstr>Let’s Say This is What We’re Interested In</vt:lpstr>
      <vt:lpstr>But This is our System Diagram</vt:lpstr>
      <vt:lpstr>Our Goal is Counterfactual Thinking: What would Happen If….for the entire network!</vt:lpstr>
      <vt:lpstr>Seemingly Simple, But, At the Core of Understanding Causality</vt:lpstr>
      <vt:lpstr>Average Treatment Effects Are More than Observed Differences</vt:lpstr>
      <vt:lpstr>Average Causal Effect: Difference Between Observed Reality and Potential Outcome</vt:lpstr>
      <vt:lpstr>Selection Bias: Difference Between Potential Outcome and Observed Reality</vt:lpstr>
      <vt:lpstr>Selection Bias: Difference Between Potential Outcome and Observed Reality</vt:lpstr>
      <vt:lpstr>Average Treatment Effects Are More than Observed Differences</vt:lpstr>
      <vt:lpstr>DAGS Show Possible Sources of Sampling Bias</vt:lpstr>
      <vt:lpstr>DAGS Show Possible Open Back-Doors to Selection Bias</vt:lpstr>
      <vt:lpstr>DAGS + Counterfactuals = Clear Inference</vt:lpstr>
      <vt:lpstr>I Thought Correlation Wasn’t Causation…</vt:lpstr>
      <vt:lpstr>A Return to Balls of Different Colors and Sizes</vt:lpstr>
      <vt:lpstr>What we Want to Know</vt:lpstr>
      <vt:lpstr>But… How Could This be a Problem?</vt:lpstr>
      <vt:lpstr>Sample Bias</vt:lpstr>
      <vt:lpstr>A Backdoor?</vt:lpstr>
      <vt:lpstr>Collider Bias</vt:lpstr>
      <vt:lpstr>A Collision of Sampling and Regression</vt:lpstr>
      <vt:lpstr>A Collision of Sampling and Regression</vt:lpstr>
      <vt:lpstr>The Real Problem is When You Don’t Know About the Location Effect</vt:lpstr>
      <vt:lpstr>Sampling to Overcome Bias and Backdoors</vt:lpstr>
      <vt:lpstr>Randomized Sampling Design</vt:lpstr>
      <vt:lpstr>Randomized Sampling Design</vt:lpstr>
      <vt:lpstr>Stratified Sampling Design</vt:lpstr>
      <vt:lpstr>Stratified Randomized Sampling Design</vt:lpstr>
      <vt:lpstr>Many Forms of SRDs</vt:lpstr>
      <vt:lpstr>Sampling and Selection Bias</vt:lpstr>
      <vt:lpstr>I Thought Correlation Wasn’t Causation…</vt:lpstr>
      <vt:lpstr>Let’s Think of Multiple Regression from a Causal Standpoint?</vt:lpstr>
      <vt:lpstr>Why Use Multiple Predictors: Simpson’s Paradox</vt:lpstr>
      <vt:lpstr>Why Use Multiple Predictors: Simpson’s Paradox</vt:lpstr>
      <vt:lpstr>Why Use Multiple Predictors: Simpson’s Paradox</vt:lpstr>
      <vt:lpstr>Simpson’s Paradox is Everywhere</vt:lpstr>
      <vt:lpstr>But Which Predictors? All? Some? Which?!?!?!?!</vt:lpstr>
      <vt:lpstr>Why Not to Use All Predictors</vt:lpstr>
      <vt:lpstr>Our Backdoor Problem</vt:lpstr>
      <vt:lpstr>Cross-Sectional Designs and Clusters</vt:lpstr>
      <vt:lpstr>Panel Designs through Time</vt:lpstr>
      <vt:lpstr>Categorical/Continuous Models Abound</vt:lpstr>
      <vt:lpstr>Many Extensions are Possible</vt:lpstr>
      <vt:lpstr>Taking Advantage of Natural Experiments</vt:lpstr>
      <vt:lpstr>Taking Advantage of Natural Experiments</vt:lpstr>
      <vt:lpstr>The Before-After Control-Impact Design (BACI) AKA Diff in Diff</vt:lpstr>
      <vt:lpstr>The Before-After Control-Impact Design (BACI) AKA Diff in Diff</vt:lpstr>
      <vt:lpstr>BACI Data to See Difference</vt:lpstr>
      <vt:lpstr>Observational Sampling Can Produce Causal Inference</vt:lpstr>
    </vt:vector>
  </TitlesOfParts>
  <Company>NCEAS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Jarrett Byrnes</dc:creator>
  <cp:lastModifiedBy>Jarrett Byrnes</cp:lastModifiedBy>
  <cp:revision>131</cp:revision>
  <cp:lastPrinted>2019-02-10T15:41:44Z</cp:lastPrinted>
  <dcterms:created xsi:type="dcterms:W3CDTF">2013-03-25T11:13:34Z</dcterms:created>
  <dcterms:modified xsi:type="dcterms:W3CDTF">2022-11-18T14:00:27Z</dcterms:modified>
</cp:coreProperties>
</file>

<file path=docProps/thumbnail.jpeg>
</file>